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1"/>
  </p:notesMasterIdLst>
  <p:sldIdLst>
    <p:sldId id="258" r:id="rId2"/>
    <p:sldId id="280" r:id="rId3"/>
    <p:sldId id="279" r:id="rId4"/>
    <p:sldId id="259" r:id="rId5"/>
    <p:sldId id="299" r:id="rId6"/>
    <p:sldId id="283" r:id="rId7"/>
    <p:sldId id="367" r:id="rId8"/>
    <p:sldId id="371" r:id="rId9"/>
    <p:sldId id="350" r:id="rId10"/>
    <p:sldId id="269" r:id="rId11"/>
    <p:sldId id="310" r:id="rId12"/>
    <p:sldId id="289" r:id="rId13"/>
    <p:sldId id="311" r:id="rId14"/>
    <p:sldId id="312" r:id="rId15"/>
    <p:sldId id="313" r:id="rId16"/>
    <p:sldId id="294" r:id="rId17"/>
    <p:sldId id="314" r:id="rId18"/>
    <p:sldId id="369" r:id="rId19"/>
    <p:sldId id="370" r:id="rId20"/>
    <p:sldId id="373" r:id="rId21"/>
    <p:sldId id="315" r:id="rId22"/>
    <p:sldId id="316" r:id="rId23"/>
    <p:sldId id="317" r:id="rId24"/>
    <p:sldId id="261" r:id="rId25"/>
    <p:sldId id="321" r:id="rId26"/>
    <p:sldId id="322" r:id="rId27"/>
    <p:sldId id="325" r:id="rId28"/>
    <p:sldId id="326" r:id="rId29"/>
    <p:sldId id="327" r:id="rId30"/>
    <p:sldId id="328" r:id="rId31"/>
    <p:sldId id="329" r:id="rId32"/>
    <p:sldId id="331" r:id="rId33"/>
    <p:sldId id="333" r:id="rId34"/>
    <p:sldId id="335" r:id="rId35"/>
    <p:sldId id="262" r:id="rId36"/>
    <p:sldId id="355" r:id="rId37"/>
    <p:sldId id="358" r:id="rId38"/>
    <p:sldId id="359" r:id="rId39"/>
    <p:sldId id="306" r:id="rId40"/>
    <p:sldId id="263" r:id="rId41"/>
    <p:sldId id="364" r:id="rId42"/>
    <p:sldId id="342" r:id="rId43"/>
    <p:sldId id="375" r:id="rId44"/>
    <p:sldId id="376" r:id="rId45"/>
    <p:sldId id="378" r:id="rId46"/>
    <p:sldId id="379" r:id="rId47"/>
    <p:sldId id="361" r:id="rId48"/>
    <p:sldId id="362" r:id="rId49"/>
    <p:sldId id="365" r:id="rId50"/>
    <p:sldId id="366" r:id="rId51"/>
    <p:sldId id="354" r:id="rId52"/>
    <p:sldId id="351" r:id="rId53"/>
    <p:sldId id="336" r:id="rId54"/>
    <p:sldId id="340" r:id="rId55"/>
    <p:sldId id="349" r:id="rId56"/>
    <p:sldId id="337" r:id="rId57"/>
    <p:sldId id="338" r:id="rId58"/>
    <p:sldId id="339" r:id="rId59"/>
    <p:sldId id="368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ccont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E844"/>
    <a:srgbClr val="CDF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428" autoAdjust="0"/>
    <p:restoredTop sz="94660"/>
  </p:normalViewPr>
  <p:slideViewPr>
    <p:cSldViewPr>
      <p:cViewPr varScale="1">
        <p:scale>
          <a:sx n="69" d="100"/>
          <a:sy n="69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hyperlink" Target="&#3619;&#3634;&#3618;&#3591;&#3634;&#3609;&#3605;&#3619;&#3623;&#3592;&#3619;&#3633;&#3610;&#3592;&#3634;&#3585;&#3619;&#3632;&#3610;&#3610;.jpg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&#3651;&#3610;&#3649;&#3592;&#3657;&#3591;&#3627;&#3609;&#3637;&#3657;&#3605;&#3619;&#3623;&#3592;&#3619;&#3633;&#3610;&#3649;&#3610;&#3610;&#3648;&#3604;&#3636;&#3617;.jpg" TargetMode="External"/><Relationship Id="rId1" Type="http://schemas.openxmlformats.org/officeDocument/2006/relationships/image" Target="../media/image2.jpeg"/><Relationship Id="rId6" Type="http://schemas.openxmlformats.org/officeDocument/2006/relationships/hyperlink" Target="&#3619;&#3634;&#3618;&#3591;&#3634;&#3609;&#3605;&#3619;&#3623;&#3592;&#3619;&#3633;&#3610;&#3649;&#3610;&#3610;&#3648;&#3604;&#3636;&#3617;.jpg" TargetMode="External"/><Relationship Id="rId5" Type="http://schemas.openxmlformats.org/officeDocument/2006/relationships/image" Target="../media/image4.jpeg"/><Relationship Id="rId4" Type="http://schemas.openxmlformats.org/officeDocument/2006/relationships/hyperlink" Target="&#3651;&#3610;&#3649;&#3592;&#3657;&#3591;&#3627;&#3609;&#3637;&#3657;&#3605;&#3619;&#3623;&#3592;&#3619;&#3633;&#3610;&#3592;&#3634;&#3585;&#3619;&#3632;&#3610;&#3610;.jpg" TargetMode="Externa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hyperlink" Target="Flow%20chat%20&#3648;&#3592;&#3657;&#3634;&#3627;&#3609;&#3637;&#3657;&#3588;&#3656;&#3634;&#3619;&#3633;&#3585;&#3625;&#3634;&#3605;&#3634;&#3617;&#3592;&#3656;&#3634;&#3618;%2061.doc" TargetMode="External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hyperlink" Target="Flow%20chat%20&#3648;&#3592;&#3657;&#3634;&#3627;&#3609;&#3637;&#3657;&#3588;&#3656;&#3634;&#3619;&#3633;&#3585;&#3625;&#3634;&#3605;&#3634;&#3617;&#3592;&#3656;&#3634;&#3618;%2061.doc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DACF8F-D18D-442E-9D15-6010C3B8E7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D484971-377E-4E7E-BD87-7E7C07EB918C}">
      <dgm:prSet/>
      <dgm:spPr/>
      <dgm:t>
        <a:bodyPr/>
        <a:lstStyle/>
        <a:p>
          <a:pPr rtl="0"/>
          <a:r>
            <a:rPr lang="th-TH" b="1" dirty="0" smtClean="0"/>
            <a:t>การจัดทำบัญชีเจ้าหนี้การค้า ค่าใช้จ่ายค้างจ่ายและหนี้สินอื่น ๆ </a:t>
          </a:r>
          <a:endParaRPr lang="th-TH" dirty="0"/>
        </a:p>
      </dgm:t>
    </dgm:pt>
    <dgm:pt modelId="{B7187A1C-0A38-4784-8B5A-9B6F4094BABB}" type="parTrans" cxnId="{8F0E832A-5D50-4B07-AF21-294E54A1D76F}">
      <dgm:prSet/>
      <dgm:spPr/>
      <dgm:t>
        <a:bodyPr/>
        <a:lstStyle/>
        <a:p>
          <a:endParaRPr lang="th-TH"/>
        </a:p>
      </dgm:t>
    </dgm:pt>
    <dgm:pt modelId="{904246D9-F778-4041-8629-72C279D38E20}" type="sibTrans" cxnId="{8F0E832A-5D50-4B07-AF21-294E54A1D76F}">
      <dgm:prSet/>
      <dgm:spPr/>
      <dgm:t>
        <a:bodyPr/>
        <a:lstStyle/>
        <a:p>
          <a:endParaRPr lang="th-TH"/>
        </a:p>
      </dgm:t>
    </dgm:pt>
    <dgm:pt modelId="{237519F3-FD23-490D-AFE7-62682D9D6AB5}" type="pres">
      <dgm:prSet presAssocID="{72DACF8F-D18D-442E-9D15-6010C3B8E7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FFE313C-573A-4D74-92A4-67EE56A8A42E}" type="pres">
      <dgm:prSet presAssocID="{0D484971-377E-4E7E-BD87-7E7C07EB918C}" presName="parentText" presStyleLbl="node1" presStyleIdx="0" presStyleCnt="1" custScaleY="14300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E92E04C-7137-4B2B-A04B-70A82A38AFA2}" type="presOf" srcId="{0D484971-377E-4E7E-BD87-7E7C07EB918C}" destId="{4FFE313C-573A-4D74-92A4-67EE56A8A42E}" srcOrd="0" destOrd="0" presId="urn:microsoft.com/office/officeart/2005/8/layout/vList2"/>
    <dgm:cxn modelId="{8F0E832A-5D50-4B07-AF21-294E54A1D76F}" srcId="{72DACF8F-D18D-442E-9D15-6010C3B8E7D6}" destId="{0D484971-377E-4E7E-BD87-7E7C07EB918C}" srcOrd="0" destOrd="0" parTransId="{B7187A1C-0A38-4784-8B5A-9B6F4094BABB}" sibTransId="{904246D9-F778-4041-8629-72C279D38E20}"/>
    <dgm:cxn modelId="{E6C03633-AC1F-48DE-BE82-CA963F961CA3}" type="presOf" srcId="{72DACF8F-D18D-442E-9D15-6010C3B8E7D6}" destId="{237519F3-FD23-490D-AFE7-62682D9D6AB5}" srcOrd="0" destOrd="0" presId="urn:microsoft.com/office/officeart/2005/8/layout/vList2"/>
    <dgm:cxn modelId="{F536E662-5F71-4262-A96B-0D95E740A44B}" type="presParOf" srcId="{237519F3-FD23-490D-AFE7-62682D9D6AB5}" destId="{4FFE313C-573A-4D74-92A4-67EE56A8A42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6A484AA-54E3-4BE1-9308-A8E3495C0FD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692C0AF-A3BC-4D01-80AA-5A39198E98D2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</a:t>
          </a:r>
          <a:r>
            <a:rPr lang="th-TH" dirty="0" smtClean="0"/>
            <a:t>เจ้าหนี้ค่ารักษาแรงงานต่างด้าวใน </a:t>
          </a:r>
          <a:r>
            <a:rPr lang="th-TH" b="1" dirty="0" smtClean="0"/>
            <a:t>/</a:t>
          </a:r>
          <a:r>
            <a:rPr lang="th-TH" dirty="0" smtClean="0"/>
            <a:t> นอกสังกัด </a:t>
          </a:r>
          <a:r>
            <a:rPr lang="th-TH" dirty="0" err="1" smtClean="0"/>
            <a:t>สธ</a:t>
          </a:r>
          <a:r>
            <a:rPr lang="th-TH" dirty="0" smtClean="0"/>
            <a:t>. </a:t>
          </a:r>
          <a:r>
            <a:rPr lang="th-TH" dirty="0" smtClean="0">
              <a:solidFill>
                <a:srgbClr val="FFFF00"/>
              </a:solidFill>
            </a:rPr>
            <a:t>(2101020199.501/502</a:t>
          </a:r>
          <a:r>
            <a:rPr lang="th-TH" dirty="0" smtClean="0"/>
            <a:t>)</a:t>
          </a:r>
        </a:p>
        <a:p>
          <a:pPr rtl="0"/>
          <a:r>
            <a:rPr lang="en-US" dirty="0" smtClean="0"/>
            <a:t>Cr</a:t>
          </a:r>
          <a:r>
            <a:rPr lang="th-TH" dirty="0" smtClean="0"/>
            <a:t>.เงินฝากธนาคารนอกงบประมาณรอจัดสรร </a:t>
          </a:r>
          <a:r>
            <a:rPr lang="th-TH" dirty="0" smtClean="0">
              <a:solidFill>
                <a:srgbClr val="FFFF00"/>
              </a:solidFill>
            </a:rPr>
            <a:t>(1101030102.102</a:t>
          </a:r>
          <a:r>
            <a:rPr lang="th-TH" dirty="0" smtClean="0"/>
            <a:t>)</a:t>
          </a:r>
          <a:endParaRPr lang="th-TH" dirty="0"/>
        </a:p>
      </dgm:t>
    </dgm:pt>
    <dgm:pt modelId="{B5F5FC81-7E90-418A-BDF0-FCC6E06F3386}" type="parTrans" cxnId="{CBC9C7A5-B241-417B-8960-07369947EF32}">
      <dgm:prSet/>
      <dgm:spPr/>
      <dgm:t>
        <a:bodyPr/>
        <a:lstStyle/>
        <a:p>
          <a:endParaRPr lang="th-TH"/>
        </a:p>
      </dgm:t>
    </dgm:pt>
    <dgm:pt modelId="{4813CE7F-6600-402D-A3E9-756AAC612C95}" type="sibTrans" cxnId="{CBC9C7A5-B241-417B-8960-07369947EF32}">
      <dgm:prSet/>
      <dgm:spPr/>
      <dgm:t>
        <a:bodyPr/>
        <a:lstStyle/>
        <a:p>
          <a:endParaRPr lang="th-TH"/>
        </a:p>
      </dgm:t>
    </dgm:pt>
    <dgm:pt modelId="{6AFF6ACD-B558-46E8-A57B-5B04B39BA698}" type="pres">
      <dgm:prSet presAssocID="{86A484AA-54E3-4BE1-9308-A8E3495C0FD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2DFA5FE-387E-46E8-8D36-1F78FFDD74F2}" type="pres">
      <dgm:prSet presAssocID="{F692C0AF-A3BC-4D01-80AA-5A39198E98D2}" presName="parentText" presStyleLbl="node1" presStyleIdx="0" presStyleCnt="1" custLinFactNeighborX="-917" custLinFactNeighborY="-1069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B1428DC-7605-4C99-AB78-34160BE2F282}" type="presOf" srcId="{86A484AA-54E3-4BE1-9308-A8E3495C0FD7}" destId="{6AFF6ACD-B558-46E8-A57B-5B04B39BA698}" srcOrd="0" destOrd="0" presId="urn:microsoft.com/office/officeart/2005/8/layout/vList2"/>
    <dgm:cxn modelId="{CBC9C7A5-B241-417B-8960-07369947EF32}" srcId="{86A484AA-54E3-4BE1-9308-A8E3495C0FD7}" destId="{F692C0AF-A3BC-4D01-80AA-5A39198E98D2}" srcOrd="0" destOrd="0" parTransId="{B5F5FC81-7E90-418A-BDF0-FCC6E06F3386}" sibTransId="{4813CE7F-6600-402D-A3E9-756AAC612C95}"/>
    <dgm:cxn modelId="{3DEC6F48-F5D4-4CD1-85B3-E88B4F691FF0}" type="presOf" srcId="{F692C0AF-A3BC-4D01-80AA-5A39198E98D2}" destId="{92DFA5FE-387E-46E8-8D36-1F78FFDD74F2}" srcOrd="0" destOrd="0" presId="urn:microsoft.com/office/officeart/2005/8/layout/vList2"/>
    <dgm:cxn modelId="{57696CCB-7EDE-4662-BBB0-22D14202CD2E}" type="presParOf" srcId="{6AFF6ACD-B558-46E8-A57B-5B04B39BA698}" destId="{92DFA5FE-387E-46E8-8D36-1F78FFDD74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4953425-8F36-450D-AB9A-83FB7B1DDDE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F66D29E-287A-4989-99CC-EA6D66669134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ค่ารักษาตามจ่ายบุคคลที่มีปัญหาสถานะและสิทธินอก </a:t>
          </a:r>
          <a:r>
            <a:rPr lang="en-US" dirty="0" smtClean="0"/>
            <a:t>cup  </a:t>
          </a:r>
          <a:r>
            <a:rPr lang="th-TH" smtClean="0"/>
            <a:t>(5104030299.702)</a:t>
          </a:r>
          <a:endParaRPr lang="th-TH" dirty="0" smtClean="0"/>
        </a:p>
        <a:p>
          <a:pPr rtl="0"/>
          <a:r>
            <a:rPr lang="en-US" dirty="0" smtClean="0"/>
            <a:t>      Cr.</a:t>
          </a:r>
          <a:r>
            <a:rPr lang="th-TH" dirty="0" smtClean="0"/>
            <a:t>เจ้าหนี้ค่ารักษา-บุคคลที่มีปัญหาสถานะและสิทธินอก</a:t>
          </a:r>
          <a:r>
            <a:rPr lang="en-US" dirty="0" smtClean="0"/>
            <a:t>cup </a:t>
          </a:r>
          <a:r>
            <a:rPr lang="th-TH" dirty="0" smtClean="0"/>
            <a:t>(2101020199.701)</a:t>
          </a:r>
          <a:endParaRPr lang="th-TH" dirty="0"/>
        </a:p>
      </dgm:t>
    </dgm:pt>
    <dgm:pt modelId="{972E6D5C-F8E1-4DC0-9A52-DD3F7B0D7AD3}" type="parTrans" cxnId="{A025FE22-3C72-4558-943F-904B71FDBF85}">
      <dgm:prSet/>
      <dgm:spPr/>
      <dgm:t>
        <a:bodyPr/>
        <a:lstStyle/>
        <a:p>
          <a:endParaRPr lang="th-TH"/>
        </a:p>
      </dgm:t>
    </dgm:pt>
    <dgm:pt modelId="{E3463000-D024-46B7-ABD4-A4ADEB7035A9}" type="sibTrans" cxnId="{A025FE22-3C72-4558-943F-904B71FDBF85}">
      <dgm:prSet/>
      <dgm:spPr/>
      <dgm:t>
        <a:bodyPr/>
        <a:lstStyle/>
        <a:p>
          <a:endParaRPr lang="th-TH"/>
        </a:p>
      </dgm:t>
    </dgm:pt>
    <dgm:pt modelId="{A2A0A0BC-4D40-4BA0-9693-678958D31FA1}" type="pres">
      <dgm:prSet presAssocID="{E4953425-8F36-450D-AB9A-83FB7B1DDDE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2755C39-C062-46DD-A7F1-84479A013B90}" type="pres">
      <dgm:prSet presAssocID="{1F66D29E-287A-4989-99CC-EA6D66669134}" presName="parentText" presStyleLbl="node1" presStyleIdx="0" presStyleCnt="1" custScaleX="98182" custScaleY="11011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025FE22-3C72-4558-943F-904B71FDBF85}" srcId="{E4953425-8F36-450D-AB9A-83FB7B1DDDE7}" destId="{1F66D29E-287A-4989-99CC-EA6D66669134}" srcOrd="0" destOrd="0" parTransId="{972E6D5C-F8E1-4DC0-9A52-DD3F7B0D7AD3}" sibTransId="{E3463000-D024-46B7-ABD4-A4ADEB7035A9}"/>
    <dgm:cxn modelId="{D547D93F-6679-45C6-BDEF-F07525D51EBA}" type="presOf" srcId="{E4953425-8F36-450D-AB9A-83FB7B1DDDE7}" destId="{A2A0A0BC-4D40-4BA0-9693-678958D31FA1}" srcOrd="0" destOrd="0" presId="urn:microsoft.com/office/officeart/2005/8/layout/vList2"/>
    <dgm:cxn modelId="{60B9FD28-AE42-4986-B834-679FA37A59D9}" type="presOf" srcId="{1F66D29E-287A-4989-99CC-EA6D66669134}" destId="{92755C39-C062-46DD-A7F1-84479A013B90}" srcOrd="0" destOrd="0" presId="urn:microsoft.com/office/officeart/2005/8/layout/vList2"/>
    <dgm:cxn modelId="{2D00E5C0-6E8F-486B-BB70-46013DCC24E6}" type="presParOf" srcId="{A2A0A0BC-4D40-4BA0-9693-678958D31FA1}" destId="{92755C39-C062-46DD-A7F1-84479A013B9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03247CB-5D0D-4243-9192-11E7551BCD5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B43B52D7-45C6-4DF0-9D40-023AFE763727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เจ้าหนี้ค่ารักษา-บุคคลที่มีปัญหาสถานะและสิทธินอก</a:t>
          </a:r>
          <a:r>
            <a:rPr lang="en-US" dirty="0" smtClean="0"/>
            <a:t>cup</a:t>
          </a:r>
          <a:r>
            <a:rPr lang="th-TH" dirty="0" smtClean="0"/>
            <a:t> (2101020199.701)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ส่วนต่างค่ารักษาที่สูงกว่าข้อตกลงในการตามจ่ายบุคคลทีมีปัญหาสถานะและสิทธิ     </a:t>
          </a:r>
        </a:p>
        <a:p>
          <a:pPr rtl="0"/>
          <a:r>
            <a:rPr lang="th-TH" dirty="0" smtClean="0"/>
            <a:t>               (4301020106.704)</a:t>
          </a:r>
          <a:endParaRPr lang="th-TH" dirty="0"/>
        </a:p>
      </dgm:t>
    </dgm:pt>
    <dgm:pt modelId="{B38FCD06-1044-4F26-A3E1-0743F1BB03BB}" type="parTrans" cxnId="{6E477D40-67AC-4EC3-9E47-F268B4F1D7A7}">
      <dgm:prSet/>
      <dgm:spPr/>
      <dgm:t>
        <a:bodyPr/>
        <a:lstStyle/>
        <a:p>
          <a:endParaRPr lang="th-TH"/>
        </a:p>
      </dgm:t>
    </dgm:pt>
    <dgm:pt modelId="{05DFBC77-FBE0-4763-BF92-17635FCEF6DA}" type="sibTrans" cxnId="{6E477D40-67AC-4EC3-9E47-F268B4F1D7A7}">
      <dgm:prSet/>
      <dgm:spPr/>
      <dgm:t>
        <a:bodyPr/>
        <a:lstStyle/>
        <a:p>
          <a:endParaRPr lang="th-TH"/>
        </a:p>
      </dgm:t>
    </dgm:pt>
    <dgm:pt modelId="{353EBC30-3B57-4BCE-BA77-940B881867C7}" type="pres">
      <dgm:prSet presAssocID="{103247CB-5D0D-4243-9192-11E7551BCD5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0F65025-6E1D-489C-87BA-5C165D48CBB3}" type="pres">
      <dgm:prSet presAssocID="{B43B52D7-45C6-4DF0-9D40-023AFE763727}" presName="parentText" presStyleLbl="node1" presStyleIdx="0" presStyleCnt="1" custScaleY="10402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E477D40-67AC-4EC3-9E47-F268B4F1D7A7}" srcId="{103247CB-5D0D-4243-9192-11E7551BCD50}" destId="{B43B52D7-45C6-4DF0-9D40-023AFE763727}" srcOrd="0" destOrd="0" parTransId="{B38FCD06-1044-4F26-A3E1-0743F1BB03BB}" sibTransId="{05DFBC77-FBE0-4763-BF92-17635FCEF6DA}"/>
    <dgm:cxn modelId="{A19480D4-C443-48E7-A0B1-29F378649D8E}" type="presOf" srcId="{B43B52D7-45C6-4DF0-9D40-023AFE763727}" destId="{E0F65025-6E1D-489C-87BA-5C165D48CBB3}" srcOrd="0" destOrd="0" presId="urn:microsoft.com/office/officeart/2005/8/layout/vList2"/>
    <dgm:cxn modelId="{A25F3AB2-05CB-4AC2-9229-6B1F5F8BA873}" type="presOf" srcId="{103247CB-5D0D-4243-9192-11E7551BCD50}" destId="{353EBC30-3B57-4BCE-BA77-940B881867C7}" srcOrd="0" destOrd="0" presId="urn:microsoft.com/office/officeart/2005/8/layout/vList2"/>
    <dgm:cxn modelId="{BDB2FD66-6635-478A-9E69-8C657C539824}" type="presParOf" srcId="{353EBC30-3B57-4BCE-BA77-940B881867C7}" destId="{E0F65025-6E1D-489C-87BA-5C165D48CBB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3A8AEFC-08BC-4250-81AB-E4FCFC9E61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299DA060-CCF3-45C5-A884-6BCD5A0F0A95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th-TH" sz="2600" dirty="0" smtClean="0">
              <a:solidFill>
                <a:schemeClr val="tx1"/>
              </a:solidFill>
            </a:rPr>
            <a:t>  </a:t>
          </a:r>
          <a:r>
            <a:rPr lang="th-TH" sz="2800" dirty="0" smtClean="0">
              <a:solidFill>
                <a:schemeClr val="tx1"/>
              </a:solidFill>
            </a:rPr>
            <a:t>       </a:t>
          </a:r>
          <a:r>
            <a:rPr lang="en-US" sz="2800" dirty="0" smtClean="0">
              <a:solidFill>
                <a:schemeClr val="tx1"/>
              </a:solidFill>
            </a:rPr>
            <a:t>Dr.</a:t>
          </a:r>
          <a:r>
            <a:rPr lang="th-TH" sz="2800" dirty="0" smtClean="0">
              <a:solidFill>
                <a:schemeClr val="tx1"/>
              </a:solidFill>
            </a:rPr>
            <a:t>  เจ้าหนี้ค่ารักษา-บุคคลที่มีปัญหาสถานะและสิทธิ </a:t>
          </a:r>
          <a:r>
            <a:rPr lang="en-US" sz="2800" dirty="0" smtClean="0">
              <a:solidFill>
                <a:schemeClr val="tx1"/>
              </a:solidFill>
            </a:rPr>
            <a:t>op</a:t>
          </a:r>
          <a:r>
            <a:rPr lang="th-TH" sz="2800" dirty="0" smtClean="0">
              <a:solidFill>
                <a:schemeClr val="tx1"/>
              </a:solidFill>
            </a:rPr>
            <a:t>นอก</a:t>
          </a:r>
          <a:r>
            <a:rPr lang="en-US" sz="2800" dirty="0" smtClean="0">
              <a:solidFill>
                <a:schemeClr val="tx1"/>
              </a:solidFill>
            </a:rPr>
            <a:t>cup  </a:t>
          </a:r>
        </a:p>
        <a:p>
          <a:pPr rtl="0">
            <a:spcAft>
              <a:spcPts val="0"/>
            </a:spcAft>
          </a:pPr>
          <a:r>
            <a:rPr lang="en-US" sz="2800" dirty="0" smtClean="0">
              <a:solidFill>
                <a:schemeClr val="tx1"/>
              </a:solidFill>
            </a:rPr>
            <a:t>               </a:t>
          </a:r>
          <a:r>
            <a:rPr lang="th-TH" sz="2800" dirty="0" smtClean="0">
              <a:solidFill>
                <a:schemeClr val="tx1"/>
              </a:solidFill>
            </a:rPr>
            <a:t>(2101020199.701)</a:t>
          </a:r>
        </a:p>
        <a:p>
          <a:pPr rtl="0">
            <a:spcAft>
              <a:spcPts val="0"/>
            </a:spcAft>
          </a:pPr>
          <a:r>
            <a:rPr lang="en-US" sz="2800" dirty="0" smtClean="0">
              <a:solidFill>
                <a:schemeClr val="tx1"/>
              </a:solidFill>
            </a:rPr>
            <a:t>               Cr. </a:t>
          </a:r>
          <a:r>
            <a:rPr lang="th-TH" sz="2800" dirty="0" smtClean="0">
              <a:solidFill>
                <a:schemeClr val="tx1"/>
              </a:solidFill>
            </a:rPr>
            <a:t>เงินฝากธนาคาร-นอกงบประมาณ ออมทรัพย์ รอจัดสรร  </a:t>
          </a:r>
        </a:p>
        <a:p>
          <a:pPr rtl="0">
            <a:spcAft>
              <a:spcPct val="35000"/>
            </a:spcAft>
          </a:pPr>
          <a:r>
            <a:rPr lang="th-TH" sz="2800" dirty="0" smtClean="0">
              <a:solidFill>
                <a:schemeClr val="tx1"/>
              </a:solidFill>
            </a:rPr>
            <a:t>                          (อุดหนุน)(1101030102.102)</a:t>
          </a:r>
          <a:endParaRPr lang="th-TH" sz="2800" dirty="0">
            <a:solidFill>
              <a:schemeClr val="tx1"/>
            </a:solidFill>
          </a:endParaRPr>
        </a:p>
      </dgm:t>
    </dgm:pt>
    <dgm:pt modelId="{25E70052-53A6-4ACC-A6F1-4CACC43D5BF6}" type="parTrans" cxnId="{39AF81D5-597B-4069-83A5-69AACCE30157}">
      <dgm:prSet/>
      <dgm:spPr/>
      <dgm:t>
        <a:bodyPr/>
        <a:lstStyle/>
        <a:p>
          <a:endParaRPr lang="th-TH"/>
        </a:p>
      </dgm:t>
    </dgm:pt>
    <dgm:pt modelId="{7A48B97A-4E03-4150-AC18-A9A5AD49339C}" type="sibTrans" cxnId="{39AF81D5-597B-4069-83A5-69AACCE30157}">
      <dgm:prSet/>
      <dgm:spPr/>
      <dgm:t>
        <a:bodyPr/>
        <a:lstStyle/>
        <a:p>
          <a:endParaRPr lang="th-TH"/>
        </a:p>
      </dgm:t>
    </dgm:pt>
    <dgm:pt modelId="{188600CB-0D88-4EF2-9E98-32DCD1F258C9}" type="pres">
      <dgm:prSet presAssocID="{63A8AEFC-08BC-4250-81AB-E4FCFC9E61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036CDFE-D9B7-4E45-80CB-DE2B1CE7D02A}" type="pres">
      <dgm:prSet presAssocID="{299DA060-CCF3-45C5-A884-6BCD5A0F0A95}" presName="parentText" presStyleLbl="node1" presStyleIdx="0" presStyleCnt="1" custScaleY="529166" custLinFactNeighborX="909" custLinFactNeighborY="-815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9AF81D5-597B-4069-83A5-69AACCE30157}" srcId="{63A8AEFC-08BC-4250-81AB-E4FCFC9E6196}" destId="{299DA060-CCF3-45C5-A884-6BCD5A0F0A95}" srcOrd="0" destOrd="0" parTransId="{25E70052-53A6-4ACC-A6F1-4CACC43D5BF6}" sibTransId="{7A48B97A-4E03-4150-AC18-A9A5AD49339C}"/>
    <dgm:cxn modelId="{D8C2542A-6DF8-488A-8582-F2C2D0A6428D}" type="presOf" srcId="{63A8AEFC-08BC-4250-81AB-E4FCFC9E6196}" destId="{188600CB-0D88-4EF2-9E98-32DCD1F258C9}" srcOrd="0" destOrd="0" presId="urn:microsoft.com/office/officeart/2005/8/layout/vList2"/>
    <dgm:cxn modelId="{C8EBAE79-6123-42FA-A99B-546495FE2654}" type="presOf" srcId="{299DA060-CCF3-45C5-A884-6BCD5A0F0A95}" destId="{0036CDFE-D9B7-4E45-80CB-DE2B1CE7D02A}" srcOrd="0" destOrd="0" presId="urn:microsoft.com/office/officeart/2005/8/layout/vList2"/>
    <dgm:cxn modelId="{3C97FCDD-95B3-4823-9FAE-1911E71B72F2}" type="presParOf" srcId="{188600CB-0D88-4EF2-9E98-32DCD1F258C9}" destId="{0036CDFE-D9B7-4E45-80CB-DE2B1CE7D02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68F64E0-1444-4781-8E77-D8AEF0264CDA}" type="doc">
      <dgm:prSet loTypeId="urn:microsoft.com/office/officeart/2005/8/layout/hProcess9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2083E29-7E51-4D48-8C3D-6552A3940FC9}">
      <dgm:prSet custT="1"/>
      <dgm:spPr/>
      <dgm:t>
        <a:bodyPr/>
        <a:lstStyle/>
        <a:p>
          <a:pPr rtl="0"/>
          <a:r>
            <a:rPr lang="th-TH" sz="3200" dirty="0" smtClean="0"/>
            <a:t>ค่าตอบแทนค้างจ่าย</a:t>
          </a:r>
          <a:endParaRPr lang="th-TH" sz="3200" dirty="0"/>
        </a:p>
      </dgm:t>
    </dgm:pt>
    <dgm:pt modelId="{22F2F2AC-EA67-422C-8C31-BBDBB2EEA29D}" type="parTrans" cxnId="{2430A339-955E-43C6-B7FB-977E450F5DCB}">
      <dgm:prSet/>
      <dgm:spPr/>
      <dgm:t>
        <a:bodyPr/>
        <a:lstStyle/>
        <a:p>
          <a:endParaRPr lang="th-TH"/>
        </a:p>
      </dgm:t>
    </dgm:pt>
    <dgm:pt modelId="{02660EA7-4CA1-412D-B06A-1C4D44508C3A}" type="sibTrans" cxnId="{2430A339-955E-43C6-B7FB-977E450F5DCB}">
      <dgm:prSet/>
      <dgm:spPr/>
      <dgm:t>
        <a:bodyPr/>
        <a:lstStyle/>
        <a:p>
          <a:endParaRPr lang="th-TH"/>
        </a:p>
      </dgm:t>
    </dgm:pt>
    <dgm:pt modelId="{1615C68E-7EED-40FC-8460-A8CA30E02552}" type="pres">
      <dgm:prSet presAssocID="{168F64E0-1444-4781-8E77-D8AEF0264CD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E12EC64-585B-4A7C-BB2D-30F8DBDAD08A}" type="pres">
      <dgm:prSet presAssocID="{168F64E0-1444-4781-8E77-D8AEF0264CDA}" presName="arrow" presStyleLbl="bgShp" presStyleIdx="0" presStyleCnt="1" custScaleX="110943" custLinFactNeighborX="-616" custLinFactNeighborY="-1946"/>
      <dgm:spPr/>
    </dgm:pt>
    <dgm:pt modelId="{403D216A-FBB6-45FA-A4F6-9F7BD30CF7B8}" type="pres">
      <dgm:prSet presAssocID="{168F64E0-1444-4781-8E77-D8AEF0264CDA}" presName="linearProcess" presStyleCnt="0"/>
      <dgm:spPr/>
    </dgm:pt>
    <dgm:pt modelId="{3529C7B2-B854-40A2-A046-82ACF95BC33F}" type="pres">
      <dgm:prSet presAssocID="{02083E29-7E51-4D48-8C3D-6552A3940FC9}" presName="textNode" presStyleLbl="node1" presStyleIdx="0" presStyleCnt="1" custScaleX="106325" custScaleY="6516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430A339-955E-43C6-B7FB-977E450F5DCB}" srcId="{168F64E0-1444-4781-8E77-D8AEF0264CDA}" destId="{02083E29-7E51-4D48-8C3D-6552A3940FC9}" srcOrd="0" destOrd="0" parTransId="{22F2F2AC-EA67-422C-8C31-BBDBB2EEA29D}" sibTransId="{02660EA7-4CA1-412D-B06A-1C4D44508C3A}"/>
    <dgm:cxn modelId="{847E0EFE-D5B1-4E94-9CF2-1DE58DD1B13D}" type="presOf" srcId="{168F64E0-1444-4781-8E77-D8AEF0264CDA}" destId="{1615C68E-7EED-40FC-8460-A8CA30E02552}" srcOrd="0" destOrd="0" presId="urn:microsoft.com/office/officeart/2005/8/layout/hProcess9"/>
    <dgm:cxn modelId="{266DD983-4468-4F73-8713-4A60D72E0BF3}" type="presOf" srcId="{02083E29-7E51-4D48-8C3D-6552A3940FC9}" destId="{3529C7B2-B854-40A2-A046-82ACF95BC33F}" srcOrd="0" destOrd="0" presId="urn:microsoft.com/office/officeart/2005/8/layout/hProcess9"/>
    <dgm:cxn modelId="{8B783CC0-EC5B-4725-AE25-74598B20CE3E}" type="presParOf" srcId="{1615C68E-7EED-40FC-8460-A8CA30E02552}" destId="{5E12EC64-585B-4A7C-BB2D-30F8DBDAD08A}" srcOrd="0" destOrd="0" presId="urn:microsoft.com/office/officeart/2005/8/layout/hProcess9"/>
    <dgm:cxn modelId="{4D884BF9-CA40-480B-913A-733D09270118}" type="presParOf" srcId="{1615C68E-7EED-40FC-8460-A8CA30E02552}" destId="{403D216A-FBB6-45FA-A4F6-9F7BD30CF7B8}" srcOrd="1" destOrd="0" presId="urn:microsoft.com/office/officeart/2005/8/layout/hProcess9"/>
    <dgm:cxn modelId="{F831EC9D-5439-4F0B-A06A-0ED1D7410E30}" type="presParOf" srcId="{403D216A-FBB6-45FA-A4F6-9F7BD30CF7B8}" destId="{3529C7B2-B854-40A2-A046-82ACF95BC33F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0FCFFB0-62FD-4917-9DE3-D4FA9F2E9F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83B0CB9-1223-4619-A0CC-82DD103D3B5A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ค่าตอบแทนเงินเพิ่มพิเศษไม่ทำเวชปฏิบัติส่วนตัวค้างจ่าย  </a:t>
          </a:r>
          <a:endParaRPr lang="th-TH" sz="2400" dirty="0"/>
        </a:p>
      </dgm:t>
    </dgm:pt>
    <dgm:pt modelId="{D0DA8EAD-9161-4F19-806A-1BFDFF5461D7}" type="parTrans" cxnId="{BA60D051-6711-4C51-A97B-C78B6C4133A1}">
      <dgm:prSet/>
      <dgm:spPr/>
      <dgm:t>
        <a:bodyPr/>
        <a:lstStyle/>
        <a:p>
          <a:endParaRPr lang="th-TH"/>
        </a:p>
      </dgm:t>
    </dgm:pt>
    <dgm:pt modelId="{CD4673F5-A12F-4615-AE8E-3A8132FAF6DD}" type="sibTrans" cxnId="{BA60D051-6711-4C51-A97B-C78B6C4133A1}">
      <dgm:prSet/>
      <dgm:spPr/>
      <dgm:t>
        <a:bodyPr/>
        <a:lstStyle/>
        <a:p>
          <a:endParaRPr lang="th-TH"/>
        </a:p>
      </dgm:t>
    </dgm:pt>
    <dgm:pt modelId="{B48B00D8-E62D-450C-B495-02374BD187D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ค่าตอบแทนในการปฏิบัติงานของเจ้าหน้าที่(บริการ) ค้างจ่าย </a:t>
          </a:r>
          <a:endParaRPr lang="th-TH" sz="2400" dirty="0"/>
        </a:p>
      </dgm:t>
    </dgm:pt>
    <dgm:pt modelId="{388DC4F1-72EB-4A66-98BA-39245B26B420}" type="parTrans" cxnId="{1A6885E5-9624-480E-9435-95B23C878EE0}">
      <dgm:prSet/>
      <dgm:spPr/>
      <dgm:t>
        <a:bodyPr/>
        <a:lstStyle/>
        <a:p>
          <a:endParaRPr lang="th-TH"/>
        </a:p>
      </dgm:t>
    </dgm:pt>
    <dgm:pt modelId="{3E1E0CAF-8EC1-40D3-A379-170F1BCC41BA}" type="sibTrans" cxnId="{1A6885E5-9624-480E-9435-95B23C878EE0}">
      <dgm:prSet/>
      <dgm:spPr/>
      <dgm:t>
        <a:bodyPr/>
        <a:lstStyle/>
        <a:p>
          <a:endParaRPr lang="th-TH"/>
        </a:p>
      </dgm:t>
    </dgm:pt>
    <dgm:pt modelId="{19C5B72F-D44A-45EE-82BC-F8A3D8EDDA7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300" dirty="0" smtClean="0"/>
            <a:t>ค่าตอบแทนในการปฏิบัติงานของเจ้าหน้าที่(สนับสนุน)ค้าง</a:t>
          </a:r>
          <a:r>
            <a:rPr lang="th-TH" sz="2400" dirty="0" smtClean="0"/>
            <a:t>จ่าย </a:t>
          </a:r>
          <a:endParaRPr lang="th-TH" sz="2400" dirty="0"/>
        </a:p>
      </dgm:t>
    </dgm:pt>
    <dgm:pt modelId="{0316E43E-9299-455C-AF5F-FC7AA4050272}" type="parTrans" cxnId="{EF153317-0F54-4CDA-BD91-C25BDD39E25E}">
      <dgm:prSet/>
      <dgm:spPr/>
      <dgm:t>
        <a:bodyPr/>
        <a:lstStyle/>
        <a:p>
          <a:endParaRPr lang="th-TH"/>
        </a:p>
      </dgm:t>
    </dgm:pt>
    <dgm:pt modelId="{F0666710-125E-4936-BEB5-4F8FDA1D3807}" type="sibTrans" cxnId="{EF153317-0F54-4CDA-BD91-C25BDD39E25E}">
      <dgm:prSet/>
      <dgm:spPr/>
      <dgm:t>
        <a:bodyPr/>
        <a:lstStyle/>
        <a:p>
          <a:endParaRPr lang="th-TH"/>
        </a:p>
      </dgm:t>
    </dgm:pt>
    <dgm:pt modelId="{39DC0A4D-F3E9-4660-9EC7-E089EAEDEC5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ค่าตอบแทนผู้ปฏิบัติงานด้านสาธารณสุข(</a:t>
          </a:r>
          <a:r>
            <a:rPr lang="th-TH" sz="2400" dirty="0" err="1" smtClean="0"/>
            <a:t>พตส</a:t>
          </a:r>
          <a:r>
            <a:rPr lang="th-TH" sz="2400" dirty="0" smtClean="0"/>
            <a:t>.)เงินนอกงบประมาณ ค้างจ่าย</a:t>
          </a:r>
          <a:endParaRPr lang="th-TH" sz="2400" dirty="0"/>
        </a:p>
      </dgm:t>
    </dgm:pt>
    <dgm:pt modelId="{8B3EE005-27F4-4608-AB2B-AF6291166208}" type="parTrans" cxnId="{BB952740-D464-4394-84BF-C312002C2AAD}">
      <dgm:prSet/>
      <dgm:spPr/>
      <dgm:t>
        <a:bodyPr/>
        <a:lstStyle/>
        <a:p>
          <a:endParaRPr lang="th-TH"/>
        </a:p>
      </dgm:t>
    </dgm:pt>
    <dgm:pt modelId="{196A5084-ADBF-438A-989B-D9BA7A31ACB3}" type="sibTrans" cxnId="{BB952740-D464-4394-84BF-C312002C2AAD}">
      <dgm:prSet/>
      <dgm:spPr/>
      <dgm:t>
        <a:bodyPr/>
        <a:lstStyle/>
        <a:p>
          <a:endParaRPr lang="th-TH"/>
        </a:p>
      </dgm:t>
    </dgm:pt>
    <dgm:pt modelId="{8FC51D31-057A-486C-A2F8-BC21DF8DBD01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ค่าตอบแทนตามผลการปฏิบัติงาน (</a:t>
          </a:r>
          <a:r>
            <a:rPr lang="en-US" sz="2400" dirty="0" smtClean="0"/>
            <a:t>P4P</a:t>
          </a:r>
          <a:r>
            <a:rPr lang="th-TH" sz="2400" dirty="0" smtClean="0"/>
            <a:t>)ค้างจ่าย </a:t>
          </a:r>
          <a:endParaRPr lang="th-TH" sz="2400" dirty="0"/>
        </a:p>
      </dgm:t>
    </dgm:pt>
    <dgm:pt modelId="{FD121BBB-1D41-4276-B264-0480461C6682}" type="parTrans" cxnId="{8AD7F15C-77F4-4847-A3D6-32E21AA52E52}">
      <dgm:prSet/>
      <dgm:spPr/>
      <dgm:t>
        <a:bodyPr/>
        <a:lstStyle/>
        <a:p>
          <a:endParaRPr lang="th-TH"/>
        </a:p>
      </dgm:t>
    </dgm:pt>
    <dgm:pt modelId="{9AD5C4A2-41E1-4065-A1AF-2CF8EDA4B0CD}" type="sibTrans" cxnId="{8AD7F15C-77F4-4847-A3D6-32E21AA52E52}">
      <dgm:prSet/>
      <dgm:spPr/>
      <dgm:t>
        <a:bodyPr/>
        <a:lstStyle/>
        <a:p>
          <a:endParaRPr lang="th-TH"/>
        </a:p>
      </dgm:t>
    </dgm:pt>
    <dgm:pt modelId="{C44D4900-421F-4EEA-B69C-4644D3356BE4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ค่าตอบแทนการปฏิบัติงานในลักษณะค่าเบี้ยเลี้ยงเหมาจ่ายค้างจ่าย </a:t>
          </a:r>
          <a:endParaRPr lang="th-TH" sz="2400" dirty="0"/>
        </a:p>
      </dgm:t>
    </dgm:pt>
    <dgm:pt modelId="{136EC943-1740-4707-B7EF-98A3B06DA4D5}" type="parTrans" cxnId="{F0F5AF89-EFE3-4CF0-8F93-0191991FC725}">
      <dgm:prSet/>
      <dgm:spPr/>
      <dgm:t>
        <a:bodyPr/>
        <a:lstStyle/>
        <a:p>
          <a:endParaRPr lang="th-TH"/>
        </a:p>
      </dgm:t>
    </dgm:pt>
    <dgm:pt modelId="{52517800-57CA-4FCF-B12B-F7F24987C583}" type="sibTrans" cxnId="{F0F5AF89-EFE3-4CF0-8F93-0191991FC725}">
      <dgm:prSet/>
      <dgm:spPr/>
      <dgm:t>
        <a:bodyPr/>
        <a:lstStyle/>
        <a:p>
          <a:endParaRPr lang="th-TH"/>
        </a:p>
      </dgm:t>
    </dgm:pt>
    <dgm:pt modelId="{DD1776E7-C347-4C10-A67F-163B64EE5340}" type="pres">
      <dgm:prSet presAssocID="{70FCFFB0-62FD-4917-9DE3-D4FA9F2E9F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9FA0D99-CCF9-43FD-AAF3-74A24006EC79}" type="pres">
      <dgm:prSet presAssocID="{183B0CB9-1223-4619-A0CC-82DD103D3B5A}" presName="parentText" presStyleLbl="node1" presStyleIdx="0" presStyleCnt="6" custScaleY="96304" custLinFactY="-8192" custLinFactNeighborX="227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D82046B-9A45-4A62-B506-ED91C236D8B8}" type="pres">
      <dgm:prSet presAssocID="{CD4673F5-A12F-4615-AE8E-3A8132FAF6DD}" presName="spacer" presStyleCnt="0"/>
      <dgm:spPr/>
    </dgm:pt>
    <dgm:pt modelId="{E97E9FBC-B14D-4444-A6CE-6D6972980D82}" type="pres">
      <dgm:prSet presAssocID="{B48B00D8-E62D-450C-B495-02374BD187DC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4564956-BF33-4AB4-9A75-09E933376654}" type="pres">
      <dgm:prSet presAssocID="{3E1E0CAF-8EC1-40D3-A379-170F1BCC41BA}" presName="spacer" presStyleCnt="0"/>
      <dgm:spPr/>
    </dgm:pt>
    <dgm:pt modelId="{99D21B42-95B9-41FD-8A5C-66504E1A469D}" type="pres">
      <dgm:prSet presAssocID="{19C5B72F-D44A-45EE-82BC-F8A3D8EDDA7A}" presName="parentText" presStyleLbl="node1" presStyleIdx="2" presStyleCnt="6" custLinFactY="-2917" custLinFactNeighborX="156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A557A75-8CC5-4463-8B05-F6BAEF42DDC4}" type="pres">
      <dgm:prSet presAssocID="{F0666710-125E-4936-BEB5-4F8FDA1D3807}" presName="spacer" presStyleCnt="0"/>
      <dgm:spPr/>
    </dgm:pt>
    <dgm:pt modelId="{E493C5BC-6148-47DF-B6ED-C58E3C27AD5D}" type="pres">
      <dgm:prSet presAssocID="{39DC0A4D-F3E9-4660-9EC7-E089EAEDEC5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5940826-A84D-4E6D-B079-FFAE7DCCF7E1}" type="pres">
      <dgm:prSet presAssocID="{196A5084-ADBF-438A-989B-D9BA7A31ACB3}" presName="spacer" presStyleCnt="0"/>
      <dgm:spPr/>
    </dgm:pt>
    <dgm:pt modelId="{94C6C103-99FC-4A1F-B34B-171619CDA7CC}" type="pres">
      <dgm:prSet presAssocID="{8FC51D31-057A-486C-A2F8-BC21DF8DBD01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6DECEA7-2967-4B85-B6E1-995296241466}" type="pres">
      <dgm:prSet presAssocID="{9AD5C4A2-41E1-4065-A1AF-2CF8EDA4B0CD}" presName="spacer" presStyleCnt="0"/>
      <dgm:spPr/>
    </dgm:pt>
    <dgm:pt modelId="{8BA0EA6B-25CB-44DA-91C5-67DF9FDA4D1C}" type="pres">
      <dgm:prSet presAssocID="{C44D4900-421F-4EEA-B69C-4644D3356BE4}" presName="parentText" presStyleLbl="node1" presStyleIdx="5" presStyleCnt="6" custScaleX="109688" custScaleY="9456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04C4AE4-8B7F-4CE1-A1BB-207EE8EB0CC8}" type="presOf" srcId="{C44D4900-421F-4EEA-B69C-4644D3356BE4}" destId="{8BA0EA6B-25CB-44DA-91C5-67DF9FDA4D1C}" srcOrd="0" destOrd="0" presId="urn:microsoft.com/office/officeart/2005/8/layout/vList2"/>
    <dgm:cxn modelId="{D5C8614A-4F57-4078-BCCB-A24C93A6DB02}" type="presOf" srcId="{8FC51D31-057A-486C-A2F8-BC21DF8DBD01}" destId="{94C6C103-99FC-4A1F-B34B-171619CDA7CC}" srcOrd="0" destOrd="0" presId="urn:microsoft.com/office/officeart/2005/8/layout/vList2"/>
    <dgm:cxn modelId="{F0F5AF89-EFE3-4CF0-8F93-0191991FC725}" srcId="{70FCFFB0-62FD-4917-9DE3-D4FA9F2E9F38}" destId="{C44D4900-421F-4EEA-B69C-4644D3356BE4}" srcOrd="5" destOrd="0" parTransId="{136EC943-1740-4707-B7EF-98A3B06DA4D5}" sibTransId="{52517800-57CA-4FCF-B12B-F7F24987C583}"/>
    <dgm:cxn modelId="{E3104258-0EC3-4824-B20A-C5537755FEF3}" type="presOf" srcId="{70FCFFB0-62FD-4917-9DE3-D4FA9F2E9F38}" destId="{DD1776E7-C347-4C10-A67F-163B64EE5340}" srcOrd="0" destOrd="0" presId="urn:microsoft.com/office/officeart/2005/8/layout/vList2"/>
    <dgm:cxn modelId="{8AD7F15C-77F4-4847-A3D6-32E21AA52E52}" srcId="{70FCFFB0-62FD-4917-9DE3-D4FA9F2E9F38}" destId="{8FC51D31-057A-486C-A2F8-BC21DF8DBD01}" srcOrd="4" destOrd="0" parTransId="{FD121BBB-1D41-4276-B264-0480461C6682}" sibTransId="{9AD5C4A2-41E1-4065-A1AF-2CF8EDA4B0CD}"/>
    <dgm:cxn modelId="{BA60D051-6711-4C51-A97B-C78B6C4133A1}" srcId="{70FCFFB0-62FD-4917-9DE3-D4FA9F2E9F38}" destId="{183B0CB9-1223-4619-A0CC-82DD103D3B5A}" srcOrd="0" destOrd="0" parTransId="{D0DA8EAD-9161-4F19-806A-1BFDFF5461D7}" sibTransId="{CD4673F5-A12F-4615-AE8E-3A8132FAF6DD}"/>
    <dgm:cxn modelId="{187915A3-7DE6-4BF2-BF09-9BCFBB05C2E1}" type="presOf" srcId="{B48B00D8-E62D-450C-B495-02374BD187DC}" destId="{E97E9FBC-B14D-4444-A6CE-6D6972980D82}" srcOrd="0" destOrd="0" presId="urn:microsoft.com/office/officeart/2005/8/layout/vList2"/>
    <dgm:cxn modelId="{EF153317-0F54-4CDA-BD91-C25BDD39E25E}" srcId="{70FCFFB0-62FD-4917-9DE3-D4FA9F2E9F38}" destId="{19C5B72F-D44A-45EE-82BC-F8A3D8EDDA7A}" srcOrd="2" destOrd="0" parTransId="{0316E43E-9299-455C-AF5F-FC7AA4050272}" sibTransId="{F0666710-125E-4936-BEB5-4F8FDA1D3807}"/>
    <dgm:cxn modelId="{FCC130A5-7A0F-4800-8009-6CE129874D05}" type="presOf" srcId="{39DC0A4D-F3E9-4660-9EC7-E089EAEDEC57}" destId="{E493C5BC-6148-47DF-B6ED-C58E3C27AD5D}" srcOrd="0" destOrd="0" presId="urn:microsoft.com/office/officeart/2005/8/layout/vList2"/>
    <dgm:cxn modelId="{BB952740-D464-4394-84BF-C312002C2AAD}" srcId="{70FCFFB0-62FD-4917-9DE3-D4FA9F2E9F38}" destId="{39DC0A4D-F3E9-4660-9EC7-E089EAEDEC57}" srcOrd="3" destOrd="0" parTransId="{8B3EE005-27F4-4608-AB2B-AF6291166208}" sibTransId="{196A5084-ADBF-438A-989B-D9BA7A31ACB3}"/>
    <dgm:cxn modelId="{62C9F8FD-94CD-4601-947A-FCFCDC1D80F0}" type="presOf" srcId="{19C5B72F-D44A-45EE-82BC-F8A3D8EDDA7A}" destId="{99D21B42-95B9-41FD-8A5C-66504E1A469D}" srcOrd="0" destOrd="0" presId="urn:microsoft.com/office/officeart/2005/8/layout/vList2"/>
    <dgm:cxn modelId="{466095D3-5801-46D4-B12A-1470E8B3B6F2}" type="presOf" srcId="{183B0CB9-1223-4619-A0CC-82DD103D3B5A}" destId="{79FA0D99-CCF9-43FD-AAF3-74A24006EC79}" srcOrd="0" destOrd="0" presId="urn:microsoft.com/office/officeart/2005/8/layout/vList2"/>
    <dgm:cxn modelId="{1A6885E5-9624-480E-9435-95B23C878EE0}" srcId="{70FCFFB0-62FD-4917-9DE3-D4FA9F2E9F38}" destId="{B48B00D8-E62D-450C-B495-02374BD187DC}" srcOrd="1" destOrd="0" parTransId="{388DC4F1-72EB-4A66-98BA-39245B26B420}" sibTransId="{3E1E0CAF-8EC1-40D3-A379-170F1BCC41BA}"/>
    <dgm:cxn modelId="{1A2B87D4-3C86-423D-B3D7-B193A2EEC0EE}" type="presParOf" srcId="{DD1776E7-C347-4C10-A67F-163B64EE5340}" destId="{79FA0D99-CCF9-43FD-AAF3-74A24006EC79}" srcOrd="0" destOrd="0" presId="urn:microsoft.com/office/officeart/2005/8/layout/vList2"/>
    <dgm:cxn modelId="{FA98E1F0-6967-4B17-8E4E-624F77DDC42F}" type="presParOf" srcId="{DD1776E7-C347-4C10-A67F-163B64EE5340}" destId="{6D82046B-9A45-4A62-B506-ED91C236D8B8}" srcOrd="1" destOrd="0" presId="urn:microsoft.com/office/officeart/2005/8/layout/vList2"/>
    <dgm:cxn modelId="{2E3EAE1D-7FD4-451A-897A-B8301270A605}" type="presParOf" srcId="{DD1776E7-C347-4C10-A67F-163B64EE5340}" destId="{E97E9FBC-B14D-4444-A6CE-6D6972980D82}" srcOrd="2" destOrd="0" presId="urn:microsoft.com/office/officeart/2005/8/layout/vList2"/>
    <dgm:cxn modelId="{E89A59B2-1177-4708-8394-62BFBF8D897E}" type="presParOf" srcId="{DD1776E7-C347-4C10-A67F-163B64EE5340}" destId="{E4564956-BF33-4AB4-9A75-09E933376654}" srcOrd="3" destOrd="0" presId="urn:microsoft.com/office/officeart/2005/8/layout/vList2"/>
    <dgm:cxn modelId="{1E233B87-B534-4307-9824-99E96AFA339A}" type="presParOf" srcId="{DD1776E7-C347-4C10-A67F-163B64EE5340}" destId="{99D21B42-95B9-41FD-8A5C-66504E1A469D}" srcOrd="4" destOrd="0" presId="urn:microsoft.com/office/officeart/2005/8/layout/vList2"/>
    <dgm:cxn modelId="{948A149B-C63D-4854-AE11-909F540215A7}" type="presParOf" srcId="{DD1776E7-C347-4C10-A67F-163B64EE5340}" destId="{3A557A75-8CC5-4463-8B05-F6BAEF42DDC4}" srcOrd="5" destOrd="0" presId="urn:microsoft.com/office/officeart/2005/8/layout/vList2"/>
    <dgm:cxn modelId="{F22E393F-9289-445D-A6CA-DC6DA02C3088}" type="presParOf" srcId="{DD1776E7-C347-4C10-A67F-163B64EE5340}" destId="{E493C5BC-6148-47DF-B6ED-C58E3C27AD5D}" srcOrd="6" destOrd="0" presId="urn:microsoft.com/office/officeart/2005/8/layout/vList2"/>
    <dgm:cxn modelId="{00F45575-278D-4D3A-B266-C98CC2A0D202}" type="presParOf" srcId="{DD1776E7-C347-4C10-A67F-163B64EE5340}" destId="{45940826-A84D-4E6D-B079-FFAE7DCCF7E1}" srcOrd="7" destOrd="0" presId="urn:microsoft.com/office/officeart/2005/8/layout/vList2"/>
    <dgm:cxn modelId="{214556FC-2B8C-4E4B-B7BF-35E0AB946FD5}" type="presParOf" srcId="{DD1776E7-C347-4C10-A67F-163B64EE5340}" destId="{94C6C103-99FC-4A1F-B34B-171619CDA7CC}" srcOrd="8" destOrd="0" presId="urn:microsoft.com/office/officeart/2005/8/layout/vList2"/>
    <dgm:cxn modelId="{39344C90-DC66-470E-9285-8BF03CDBD4AE}" type="presParOf" srcId="{DD1776E7-C347-4C10-A67F-163B64EE5340}" destId="{66DECEA7-2967-4B85-B6E1-995296241466}" srcOrd="9" destOrd="0" presId="urn:microsoft.com/office/officeart/2005/8/layout/vList2"/>
    <dgm:cxn modelId="{BF587BD6-DB00-4B9C-A380-FD343C653109}" type="presParOf" srcId="{DD1776E7-C347-4C10-A67F-163B64EE5340}" destId="{8BA0EA6B-25CB-44DA-91C5-67DF9FDA4D1C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70FCFFB0-62FD-4917-9DE3-D4FA9F2E9F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83B0CB9-1223-4619-A0CC-82DD103D3B5A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en-US" sz="2400" dirty="0" smtClean="0"/>
            <a:t>Dr.</a:t>
          </a:r>
          <a:r>
            <a:rPr lang="th-TH" sz="2400" dirty="0" smtClean="0"/>
            <a:t> ค่าตอบแทนเงินเพิ่มพิเศษแพทย์ไม่ทำเวชปฏิบัติฯ (5104040199.106)</a:t>
          </a:r>
        </a:p>
        <a:p>
          <a:pPr rtl="0">
            <a:spcAft>
              <a:spcPts val="0"/>
            </a:spcAft>
          </a:pPr>
          <a:r>
            <a:rPr lang="en-US" sz="2400" dirty="0" smtClean="0"/>
            <a:t>Dr.</a:t>
          </a:r>
          <a:r>
            <a:rPr lang="th-TH" sz="2400" dirty="0" smtClean="0"/>
            <a:t> ค่าตอบแทนเงินเพิ่มพิเศษ</a:t>
          </a:r>
          <a:r>
            <a:rPr lang="th-TH" sz="2400" dirty="0" err="1" smtClean="0"/>
            <a:t>ทันตแพทย์</a:t>
          </a:r>
          <a:r>
            <a:rPr lang="th-TH" sz="2400" dirty="0" smtClean="0"/>
            <a:t>ไม่ทำเวชปฏิบัติฯ (5104040199.107)</a:t>
          </a:r>
        </a:p>
        <a:p>
          <a:pPr rtl="0">
            <a:spcAft>
              <a:spcPts val="1200"/>
            </a:spcAft>
          </a:pPr>
          <a:r>
            <a:rPr lang="en-US" sz="2400" dirty="0" smtClean="0"/>
            <a:t>Dr.</a:t>
          </a:r>
          <a:r>
            <a:rPr lang="th-TH" sz="2400" dirty="0" smtClean="0"/>
            <a:t>  ค่าตอบแทนเงินเพิ่มพิเศษเภสัชกรไม่ทำเวชปฏิบัติฯ (5104040199.108)</a:t>
          </a:r>
        </a:p>
        <a:p>
          <a:pPr rtl="0">
            <a:spcAft>
              <a:spcPct val="35000"/>
            </a:spcAft>
          </a:pPr>
          <a:r>
            <a:rPr lang="en-US" sz="2400" dirty="0" smtClean="0"/>
            <a:t>       Cr.</a:t>
          </a:r>
          <a:r>
            <a:rPr lang="th-TH" sz="2400" dirty="0" smtClean="0"/>
            <a:t> ค่าตอบแทนเงินเพิ่มพิเศษไม่ทำเวชปฏิบัติส่วนตัวค้างจ่าย    (2102040199.110)</a:t>
          </a:r>
          <a:endParaRPr lang="th-TH" sz="2400" dirty="0"/>
        </a:p>
      </dgm:t>
    </dgm:pt>
    <dgm:pt modelId="{D0DA8EAD-9161-4F19-806A-1BFDFF5461D7}" type="parTrans" cxnId="{BA60D051-6711-4C51-A97B-C78B6C4133A1}">
      <dgm:prSet/>
      <dgm:spPr/>
      <dgm:t>
        <a:bodyPr/>
        <a:lstStyle/>
        <a:p>
          <a:endParaRPr lang="th-TH"/>
        </a:p>
      </dgm:t>
    </dgm:pt>
    <dgm:pt modelId="{CD4673F5-A12F-4615-AE8E-3A8132FAF6DD}" type="sibTrans" cxnId="{BA60D051-6711-4C51-A97B-C78B6C4133A1}">
      <dgm:prSet/>
      <dgm:spPr/>
      <dgm:t>
        <a:bodyPr/>
        <a:lstStyle/>
        <a:p>
          <a:endParaRPr lang="th-TH"/>
        </a:p>
      </dgm:t>
    </dgm:pt>
    <dgm:pt modelId="{B48B00D8-E62D-450C-B495-02374BD187D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en-US" sz="2400" dirty="0" smtClean="0"/>
            <a:t>Dr.</a:t>
          </a:r>
          <a:r>
            <a:rPr lang="th-TH" sz="2400" dirty="0" smtClean="0"/>
            <a:t> ค่าตอบแทนในการปฏิบัติงานของเจ้าหน้าที(บริการ) (5104040199.101)</a:t>
          </a:r>
          <a:endParaRPr lang="en-US" sz="2400" dirty="0" smtClean="0"/>
        </a:p>
        <a:p>
          <a:pPr rtl="0">
            <a:spcAft>
              <a:spcPct val="35000"/>
            </a:spcAft>
          </a:pPr>
          <a:r>
            <a:rPr lang="en-US" sz="2400" dirty="0" smtClean="0"/>
            <a:t>      Cr.</a:t>
          </a:r>
          <a:r>
            <a:rPr lang="th-TH" sz="2400" dirty="0" smtClean="0"/>
            <a:t> ค่าตอบแทนในการปฏิบัติงานของเจ้าหน้าที่(บริการ) ค้างจ่าย  (2102040199.111)</a:t>
          </a:r>
        </a:p>
        <a:p>
          <a:pPr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ค่าตอบแทนในการปฏิบัติงานของเจ้าหน้าที่ (สนับสนุน) (5104040199.102)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 </a:t>
          </a:r>
          <a:r>
            <a:rPr lang="en-US" sz="2400" dirty="0" smtClean="0"/>
            <a:t>Cr. </a:t>
          </a:r>
          <a:r>
            <a:rPr lang="th-TH" sz="2400" dirty="0" smtClean="0"/>
            <a:t>ค่าตอบแทนในการปฏิบัติงานของเจ้าหน้าที่(สนับสนุน)ค้างจ่าย (2102040199.112)</a:t>
          </a:r>
          <a:endParaRPr lang="th-TH" sz="2400" dirty="0"/>
        </a:p>
      </dgm:t>
    </dgm:pt>
    <dgm:pt modelId="{388DC4F1-72EB-4A66-98BA-39245B26B420}" type="parTrans" cxnId="{1A6885E5-9624-480E-9435-95B23C878EE0}">
      <dgm:prSet/>
      <dgm:spPr/>
      <dgm:t>
        <a:bodyPr/>
        <a:lstStyle/>
        <a:p>
          <a:endParaRPr lang="th-TH"/>
        </a:p>
      </dgm:t>
    </dgm:pt>
    <dgm:pt modelId="{3E1E0CAF-8EC1-40D3-A379-170F1BCC41BA}" type="sibTrans" cxnId="{1A6885E5-9624-480E-9435-95B23C878EE0}">
      <dgm:prSet/>
      <dgm:spPr/>
      <dgm:t>
        <a:bodyPr/>
        <a:lstStyle/>
        <a:p>
          <a:endParaRPr lang="th-TH"/>
        </a:p>
      </dgm:t>
    </dgm:pt>
    <dgm:pt modelId="{DD1776E7-C347-4C10-A67F-163B64EE5340}" type="pres">
      <dgm:prSet presAssocID="{70FCFFB0-62FD-4917-9DE3-D4FA9F2E9F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9FA0D99-CCF9-43FD-AAF3-74A24006EC79}" type="pres">
      <dgm:prSet presAssocID="{183B0CB9-1223-4619-A0CC-82DD103D3B5A}" presName="parentText" presStyleLbl="node1" presStyleIdx="0" presStyleCnt="2" custScaleY="90786" custLinFactY="-8192" custLinFactNeighborX="227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D82046B-9A45-4A62-B506-ED91C236D8B8}" type="pres">
      <dgm:prSet presAssocID="{CD4673F5-A12F-4615-AE8E-3A8132FAF6DD}" presName="spacer" presStyleCnt="0"/>
      <dgm:spPr/>
    </dgm:pt>
    <dgm:pt modelId="{E97E9FBC-B14D-4444-A6CE-6D6972980D82}" type="pres">
      <dgm:prSet presAssocID="{B48B00D8-E62D-450C-B495-02374BD187DC}" presName="parentText" presStyleLbl="node1" presStyleIdx="1" presStyleCnt="2" custScaleY="113705" custLinFactNeighborY="-3798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A6885E5-9624-480E-9435-95B23C878EE0}" srcId="{70FCFFB0-62FD-4917-9DE3-D4FA9F2E9F38}" destId="{B48B00D8-E62D-450C-B495-02374BD187DC}" srcOrd="1" destOrd="0" parTransId="{388DC4F1-72EB-4A66-98BA-39245B26B420}" sibTransId="{3E1E0CAF-8EC1-40D3-A379-170F1BCC41BA}"/>
    <dgm:cxn modelId="{D44CABE3-C827-49AA-B7F2-83EF025CA5EA}" type="presOf" srcId="{183B0CB9-1223-4619-A0CC-82DD103D3B5A}" destId="{79FA0D99-CCF9-43FD-AAF3-74A24006EC79}" srcOrd="0" destOrd="0" presId="urn:microsoft.com/office/officeart/2005/8/layout/vList2"/>
    <dgm:cxn modelId="{BA60D051-6711-4C51-A97B-C78B6C4133A1}" srcId="{70FCFFB0-62FD-4917-9DE3-D4FA9F2E9F38}" destId="{183B0CB9-1223-4619-A0CC-82DD103D3B5A}" srcOrd="0" destOrd="0" parTransId="{D0DA8EAD-9161-4F19-806A-1BFDFF5461D7}" sibTransId="{CD4673F5-A12F-4615-AE8E-3A8132FAF6DD}"/>
    <dgm:cxn modelId="{C28715E4-388F-47E1-9C8B-026F653FEF6F}" type="presOf" srcId="{70FCFFB0-62FD-4917-9DE3-D4FA9F2E9F38}" destId="{DD1776E7-C347-4C10-A67F-163B64EE5340}" srcOrd="0" destOrd="0" presId="urn:microsoft.com/office/officeart/2005/8/layout/vList2"/>
    <dgm:cxn modelId="{AAAECD6E-FBEA-4D26-BD21-5AFBE4D222C4}" type="presOf" srcId="{B48B00D8-E62D-450C-B495-02374BD187DC}" destId="{E97E9FBC-B14D-4444-A6CE-6D6972980D82}" srcOrd="0" destOrd="0" presId="urn:microsoft.com/office/officeart/2005/8/layout/vList2"/>
    <dgm:cxn modelId="{D88E8134-F83F-4166-91D5-24000B7FEC55}" type="presParOf" srcId="{DD1776E7-C347-4C10-A67F-163B64EE5340}" destId="{79FA0D99-CCF9-43FD-AAF3-74A24006EC79}" srcOrd="0" destOrd="0" presId="urn:microsoft.com/office/officeart/2005/8/layout/vList2"/>
    <dgm:cxn modelId="{6DC7A6CE-37BD-47DF-85E3-EA9D81D6AE36}" type="presParOf" srcId="{DD1776E7-C347-4C10-A67F-163B64EE5340}" destId="{6D82046B-9A45-4A62-B506-ED91C236D8B8}" srcOrd="1" destOrd="0" presId="urn:microsoft.com/office/officeart/2005/8/layout/vList2"/>
    <dgm:cxn modelId="{01EAB3EA-7AF5-4EF6-BE4B-A3FA83B75D05}" type="presParOf" srcId="{DD1776E7-C347-4C10-A67F-163B64EE5340}" destId="{E97E9FBC-B14D-4444-A6CE-6D6972980D8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0FCFFB0-62FD-4917-9DE3-D4FA9F2E9F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39DC0A4D-F3E9-4660-9EC7-E089EAEDEC5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ค่าตอบแทนเงินเพิ่มพิเศษสำหรับผู้ปฏิบัติงานด้านการสาธารณสุข(</a:t>
          </a:r>
          <a:r>
            <a:rPr lang="th-TH" sz="2400" dirty="0" err="1" smtClean="0"/>
            <a:t>พตส</a:t>
          </a:r>
          <a:r>
            <a:rPr lang="th-TH" sz="2400" dirty="0" smtClean="0"/>
            <a:t>.-เงินนอก 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งบประมาณ)  (51010201140114)</a:t>
          </a:r>
          <a:endParaRPr lang="en-US" sz="2400" dirty="0" smtClean="0"/>
        </a:p>
        <a:p>
          <a:pPr rtl="0">
            <a:spcAft>
              <a:spcPts val="0"/>
            </a:spcAft>
          </a:pPr>
          <a:r>
            <a:rPr lang="en-US" sz="2400" dirty="0" smtClean="0"/>
            <a:t>       Cr. </a:t>
          </a:r>
          <a:r>
            <a:rPr lang="th-TH" sz="2400" dirty="0" smtClean="0"/>
            <a:t>ค่าตอบแทนผู้ปฏิบัติงานด้านสาธารณสุข(</a:t>
          </a:r>
          <a:r>
            <a:rPr lang="th-TH" sz="2400" dirty="0" err="1" smtClean="0"/>
            <a:t>พตส</a:t>
          </a:r>
          <a:r>
            <a:rPr lang="th-TH" sz="2400" dirty="0" smtClean="0"/>
            <a:t>.)เงินนอกงบประมาณ ค้างจ่าย 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        (2102040199.113</a:t>
          </a:r>
          <a:endParaRPr lang="th-TH" sz="2400" dirty="0"/>
        </a:p>
      </dgm:t>
    </dgm:pt>
    <dgm:pt modelId="{8B3EE005-27F4-4608-AB2B-AF6291166208}" type="parTrans" cxnId="{BB952740-D464-4394-84BF-C312002C2AAD}">
      <dgm:prSet/>
      <dgm:spPr/>
      <dgm:t>
        <a:bodyPr/>
        <a:lstStyle/>
        <a:p>
          <a:endParaRPr lang="th-TH"/>
        </a:p>
      </dgm:t>
    </dgm:pt>
    <dgm:pt modelId="{196A5084-ADBF-438A-989B-D9BA7A31ACB3}" type="sibTrans" cxnId="{BB952740-D464-4394-84BF-C312002C2AAD}">
      <dgm:prSet/>
      <dgm:spPr/>
      <dgm:t>
        <a:bodyPr/>
        <a:lstStyle/>
        <a:p>
          <a:endParaRPr lang="th-TH"/>
        </a:p>
      </dgm:t>
    </dgm:pt>
    <dgm:pt modelId="{8FC51D31-057A-486C-A2F8-BC21DF8DBD01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sz="2400" dirty="0" smtClean="0"/>
            <a:t>Dr. </a:t>
          </a:r>
          <a:r>
            <a:rPr lang="th-TH" sz="2400" dirty="0" smtClean="0"/>
            <a:t>ค่าตอบแทนตามผลการปฏิบัติงาน(บริการ)-เงินนงปม.(5101020114.122)</a:t>
          </a:r>
        </a:p>
        <a:p>
          <a:pPr rtl="0"/>
          <a:r>
            <a:rPr lang="en-US" sz="2400" dirty="0" smtClean="0"/>
            <a:t>Dr. </a:t>
          </a:r>
          <a:r>
            <a:rPr lang="th-TH" sz="2400" dirty="0" smtClean="0"/>
            <a:t>ค่าตอบแทนตามผลการปฏิบัติงาน(สนับสนุน)-เงินนอกงบประมาณ (5101020114.123)</a:t>
          </a:r>
          <a:endParaRPr lang="en-US" sz="2400" dirty="0" smtClean="0"/>
        </a:p>
        <a:p>
          <a:pPr rtl="0"/>
          <a:r>
            <a:rPr lang="en-US" sz="2400" dirty="0" smtClean="0"/>
            <a:t>         Cr. </a:t>
          </a:r>
          <a:r>
            <a:rPr lang="th-TH" sz="2400" dirty="0" smtClean="0"/>
            <a:t>ค่าตอบแทนตามผลการปฏิบัติงาน (</a:t>
          </a:r>
          <a:r>
            <a:rPr lang="en-US" sz="2400" dirty="0" smtClean="0"/>
            <a:t>P4P</a:t>
          </a:r>
          <a:r>
            <a:rPr lang="th-TH" sz="2400" dirty="0" smtClean="0"/>
            <a:t>)ค้างจ่าย  (2102040199.114)</a:t>
          </a:r>
          <a:endParaRPr lang="th-TH" sz="2400" dirty="0"/>
        </a:p>
      </dgm:t>
    </dgm:pt>
    <dgm:pt modelId="{FD121BBB-1D41-4276-B264-0480461C6682}" type="parTrans" cxnId="{8AD7F15C-77F4-4847-A3D6-32E21AA52E52}">
      <dgm:prSet/>
      <dgm:spPr/>
      <dgm:t>
        <a:bodyPr/>
        <a:lstStyle/>
        <a:p>
          <a:endParaRPr lang="th-TH"/>
        </a:p>
      </dgm:t>
    </dgm:pt>
    <dgm:pt modelId="{9AD5C4A2-41E1-4065-A1AF-2CF8EDA4B0CD}" type="sibTrans" cxnId="{8AD7F15C-77F4-4847-A3D6-32E21AA52E52}">
      <dgm:prSet/>
      <dgm:spPr/>
      <dgm:t>
        <a:bodyPr/>
        <a:lstStyle/>
        <a:p>
          <a:endParaRPr lang="th-TH"/>
        </a:p>
      </dgm:t>
    </dgm:pt>
    <dgm:pt modelId="{DD1776E7-C347-4C10-A67F-163B64EE5340}" type="pres">
      <dgm:prSet presAssocID="{70FCFFB0-62FD-4917-9DE3-D4FA9F2E9F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493C5BC-6148-47DF-B6ED-C58E3C27AD5D}" type="pres">
      <dgm:prSet presAssocID="{39DC0A4D-F3E9-4660-9EC7-E089EAEDEC57}" presName="parentText" presStyleLbl="node1" presStyleIdx="0" presStyleCnt="2" custScaleY="157343" custLinFactY="-16972" custLinFactNeighborX="-95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5940826-A84D-4E6D-B079-FFAE7DCCF7E1}" type="pres">
      <dgm:prSet presAssocID="{196A5084-ADBF-438A-989B-D9BA7A31ACB3}" presName="spacer" presStyleCnt="0"/>
      <dgm:spPr/>
    </dgm:pt>
    <dgm:pt modelId="{94C6C103-99FC-4A1F-B34B-171619CDA7CC}" type="pres">
      <dgm:prSet presAssocID="{8FC51D31-057A-486C-A2F8-BC21DF8DBD01}" presName="parentText" presStyleLbl="node1" presStyleIdx="1" presStyleCnt="2" custScaleY="132360" custLinFactY="1089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C8FD0F2-819C-4FD3-88CB-50A216E9CE8D}" type="presOf" srcId="{39DC0A4D-F3E9-4660-9EC7-E089EAEDEC57}" destId="{E493C5BC-6148-47DF-B6ED-C58E3C27AD5D}" srcOrd="0" destOrd="0" presId="urn:microsoft.com/office/officeart/2005/8/layout/vList2"/>
    <dgm:cxn modelId="{8AD7F15C-77F4-4847-A3D6-32E21AA52E52}" srcId="{70FCFFB0-62FD-4917-9DE3-D4FA9F2E9F38}" destId="{8FC51D31-057A-486C-A2F8-BC21DF8DBD01}" srcOrd="1" destOrd="0" parTransId="{FD121BBB-1D41-4276-B264-0480461C6682}" sibTransId="{9AD5C4A2-41E1-4065-A1AF-2CF8EDA4B0CD}"/>
    <dgm:cxn modelId="{410EAE3E-D21C-4233-85DA-E60AC34922E1}" type="presOf" srcId="{8FC51D31-057A-486C-A2F8-BC21DF8DBD01}" destId="{94C6C103-99FC-4A1F-B34B-171619CDA7CC}" srcOrd="0" destOrd="0" presId="urn:microsoft.com/office/officeart/2005/8/layout/vList2"/>
    <dgm:cxn modelId="{BB952740-D464-4394-84BF-C312002C2AAD}" srcId="{70FCFFB0-62FD-4917-9DE3-D4FA9F2E9F38}" destId="{39DC0A4D-F3E9-4660-9EC7-E089EAEDEC57}" srcOrd="0" destOrd="0" parTransId="{8B3EE005-27F4-4608-AB2B-AF6291166208}" sibTransId="{196A5084-ADBF-438A-989B-D9BA7A31ACB3}"/>
    <dgm:cxn modelId="{7970FF7D-C259-4B9D-9F3D-5D40A0F2C8C9}" type="presOf" srcId="{70FCFFB0-62FD-4917-9DE3-D4FA9F2E9F38}" destId="{DD1776E7-C347-4C10-A67F-163B64EE5340}" srcOrd="0" destOrd="0" presId="urn:microsoft.com/office/officeart/2005/8/layout/vList2"/>
    <dgm:cxn modelId="{632BC798-7653-4FC9-9231-8881A3105C71}" type="presParOf" srcId="{DD1776E7-C347-4C10-A67F-163B64EE5340}" destId="{E493C5BC-6148-47DF-B6ED-C58E3C27AD5D}" srcOrd="0" destOrd="0" presId="urn:microsoft.com/office/officeart/2005/8/layout/vList2"/>
    <dgm:cxn modelId="{0812C2C1-C0DD-4E0A-A59D-4D9D00929CF9}" type="presParOf" srcId="{DD1776E7-C347-4C10-A67F-163B64EE5340}" destId="{45940826-A84D-4E6D-B079-FFAE7DCCF7E1}" srcOrd="1" destOrd="0" presId="urn:microsoft.com/office/officeart/2005/8/layout/vList2"/>
    <dgm:cxn modelId="{5F2F8A2A-84F0-4EE1-B716-32CD591CBCE5}" type="presParOf" srcId="{DD1776E7-C347-4C10-A67F-163B64EE5340}" destId="{94C6C103-99FC-4A1F-B34B-171619CDA7C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70FCFFB0-62FD-4917-9DE3-D4FA9F2E9F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C44D4900-421F-4EEA-B69C-4644D3356BE4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ค่าตอบแทนการปฏิบัติงานในลักษณะเบี้ยเลี้ยงเหมาจ่าย(บริการ)-เงินนอกงบประมาณ</a:t>
          </a:r>
        </a:p>
        <a:p>
          <a:pPr rtl="0">
            <a:spcAft>
              <a:spcPts val="0"/>
            </a:spcAft>
          </a:pPr>
          <a:r>
            <a:rPr lang="th-TH" sz="2400" dirty="0" smtClean="0"/>
            <a:t>         (5101020114.124)</a:t>
          </a:r>
        </a:p>
        <a:p>
          <a:pPr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ค่าตอบแทนการปฏิบัติงานในลักษณะเบี้ยเลี้ยงเหมาจ่าย (สนับสนุน)-เงินนอก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งบประมาณ (5101020114.125)</a:t>
          </a:r>
          <a:endParaRPr lang="en-US" sz="2400" dirty="0" smtClean="0"/>
        </a:p>
        <a:p>
          <a:pPr rtl="0">
            <a:spcAft>
              <a:spcPts val="0"/>
            </a:spcAft>
          </a:pPr>
          <a:r>
            <a:rPr lang="en-US" sz="2400" dirty="0" smtClean="0"/>
            <a:t>           Cr. </a:t>
          </a:r>
          <a:r>
            <a:rPr lang="th-TH" sz="2400" dirty="0" smtClean="0"/>
            <a:t>ค่าตอบแทนการปฏิบัติงานในลักษณะค่าเบี้ยเลี้ยงเหมาจ่ายค้างจ่าย  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             (2102040199.115) </a:t>
          </a:r>
          <a:endParaRPr lang="th-TH" sz="2400" dirty="0"/>
        </a:p>
      </dgm:t>
    </dgm:pt>
    <dgm:pt modelId="{136EC943-1740-4707-B7EF-98A3B06DA4D5}" type="parTrans" cxnId="{F0F5AF89-EFE3-4CF0-8F93-0191991FC725}">
      <dgm:prSet/>
      <dgm:spPr/>
      <dgm:t>
        <a:bodyPr/>
        <a:lstStyle/>
        <a:p>
          <a:endParaRPr lang="th-TH"/>
        </a:p>
      </dgm:t>
    </dgm:pt>
    <dgm:pt modelId="{52517800-57CA-4FCF-B12B-F7F24987C583}" type="sibTrans" cxnId="{F0F5AF89-EFE3-4CF0-8F93-0191991FC725}">
      <dgm:prSet/>
      <dgm:spPr/>
      <dgm:t>
        <a:bodyPr/>
        <a:lstStyle/>
        <a:p>
          <a:endParaRPr lang="th-TH"/>
        </a:p>
      </dgm:t>
    </dgm:pt>
    <dgm:pt modelId="{DD1776E7-C347-4C10-A67F-163B64EE5340}" type="pres">
      <dgm:prSet presAssocID="{70FCFFB0-62FD-4917-9DE3-D4FA9F2E9F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BA0EA6B-25CB-44DA-91C5-67DF9FDA4D1C}" type="pres">
      <dgm:prSet presAssocID="{C44D4900-421F-4EEA-B69C-4644D3356BE4}" presName="parentText" presStyleLbl="node1" presStyleIdx="0" presStyleCnt="1" custScaleX="101676" custScaleY="419985" custLinFactY="-139328" custLinFactNeighborX="-1016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02ECF2E-91B8-451C-812F-839BA3A3B7FC}" type="presOf" srcId="{C44D4900-421F-4EEA-B69C-4644D3356BE4}" destId="{8BA0EA6B-25CB-44DA-91C5-67DF9FDA4D1C}" srcOrd="0" destOrd="0" presId="urn:microsoft.com/office/officeart/2005/8/layout/vList2"/>
    <dgm:cxn modelId="{0B9EE420-FEFB-4965-894A-D6A010FA7CA2}" type="presOf" srcId="{70FCFFB0-62FD-4917-9DE3-D4FA9F2E9F38}" destId="{DD1776E7-C347-4C10-A67F-163B64EE5340}" srcOrd="0" destOrd="0" presId="urn:microsoft.com/office/officeart/2005/8/layout/vList2"/>
    <dgm:cxn modelId="{F0F5AF89-EFE3-4CF0-8F93-0191991FC725}" srcId="{70FCFFB0-62FD-4917-9DE3-D4FA9F2E9F38}" destId="{C44D4900-421F-4EEA-B69C-4644D3356BE4}" srcOrd="0" destOrd="0" parTransId="{136EC943-1740-4707-B7EF-98A3B06DA4D5}" sibTransId="{52517800-57CA-4FCF-B12B-F7F24987C583}"/>
    <dgm:cxn modelId="{45009DFE-6B38-4BA1-8DED-73A323BAF68F}" type="presParOf" srcId="{DD1776E7-C347-4C10-A67F-163B64EE5340}" destId="{8BA0EA6B-25CB-44DA-91C5-67DF9FDA4D1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68F64E0-1444-4781-8E77-D8AEF0264CDA}" type="doc">
      <dgm:prSet loTypeId="urn:microsoft.com/office/officeart/2005/8/layout/chevron1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2083E29-7E51-4D48-8C3D-6552A3940FC9}">
      <dgm:prSet custT="1"/>
      <dgm:spPr/>
      <dgm:t>
        <a:bodyPr/>
        <a:lstStyle/>
        <a:p>
          <a:pPr rtl="0"/>
          <a:r>
            <a:rPr lang="th-TH" sz="2800" dirty="0" smtClean="0"/>
            <a:t>ค่าสาธารณูปโภคค้างจ่าย</a:t>
          </a:r>
          <a:endParaRPr lang="th-TH" sz="2800" dirty="0"/>
        </a:p>
      </dgm:t>
    </dgm:pt>
    <dgm:pt modelId="{22F2F2AC-EA67-422C-8C31-BBDBB2EEA29D}" type="parTrans" cxnId="{2430A339-955E-43C6-B7FB-977E450F5DCB}">
      <dgm:prSet/>
      <dgm:spPr/>
      <dgm:t>
        <a:bodyPr/>
        <a:lstStyle/>
        <a:p>
          <a:endParaRPr lang="th-TH"/>
        </a:p>
      </dgm:t>
    </dgm:pt>
    <dgm:pt modelId="{02660EA7-4CA1-412D-B06A-1C4D44508C3A}" type="sibTrans" cxnId="{2430A339-955E-43C6-B7FB-977E450F5DCB}">
      <dgm:prSet/>
      <dgm:spPr/>
      <dgm:t>
        <a:bodyPr/>
        <a:lstStyle/>
        <a:p>
          <a:endParaRPr lang="th-TH"/>
        </a:p>
      </dgm:t>
    </dgm:pt>
    <dgm:pt modelId="{9CAEE1C7-C890-4A42-BC26-EC1A549EE5CD}" type="pres">
      <dgm:prSet presAssocID="{168F64E0-1444-4781-8E77-D8AEF0264CD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8A459D1-0924-4561-A414-128AC09E3272}" type="pres">
      <dgm:prSet presAssocID="{02083E29-7E51-4D48-8C3D-6552A3940FC9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430A339-955E-43C6-B7FB-977E450F5DCB}" srcId="{168F64E0-1444-4781-8E77-D8AEF0264CDA}" destId="{02083E29-7E51-4D48-8C3D-6552A3940FC9}" srcOrd="0" destOrd="0" parTransId="{22F2F2AC-EA67-422C-8C31-BBDBB2EEA29D}" sibTransId="{02660EA7-4CA1-412D-B06A-1C4D44508C3A}"/>
    <dgm:cxn modelId="{DFE9E76B-27AD-4E7A-9178-1DEF6507C748}" type="presOf" srcId="{168F64E0-1444-4781-8E77-D8AEF0264CDA}" destId="{9CAEE1C7-C890-4A42-BC26-EC1A549EE5CD}" srcOrd="0" destOrd="0" presId="urn:microsoft.com/office/officeart/2005/8/layout/chevron1"/>
    <dgm:cxn modelId="{9EA6E5D1-5B40-4C46-BF06-F7DA3AE2A6BC}" type="presOf" srcId="{02083E29-7E51-4D48-8C3D-6552A3940FC9}" destId="{88A459D1-0924-4561-A414-128AC09E3272}" srcOrd="0" destOrd="0" presId="urn:microsoft.com/office/officeart/2005/8/layout/chevron1"/>
    <dgm:cxn modelId="{01123F17-34CD-498B-AB6C-A730521B8E0F}" type="presParOf" srcId="{9CAEE1C7-C890-4A42-BC26-EC1A549EE5CD}" destId="{88A459D1-0924-4561-A414-128AC09E3272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DEAC3A6-2ED4-43F8-8D5F-404102E252DF}" type="doc">
      <dgm:prSet loTypeId="urn:microsoft.com/office/officeart/2005/8/layout/vList2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th-TH"/>
        </a:p>
      </dgm:t>
    </dgm:pt>
    <dgm:pt modelId="{B0C3148B-6386-4897-A88B-99C4A7C31405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1.1. </a:t>
          </a:r>
          <a:r>
            <a:rPr lang="th-TH" sz="2400" b="1" dirty="0" smtClean="0"/>
            <a:t>เจ้าหนี้</a:t>
          </a:r>
          <a:endParaRPr lang="th-TH" sz="2400" dirty="0"/>
        </a:p>
      </dgm:t>
    </dgm:pt>
    <dgm:pt modelId="{C736B633-6A1D-4BC2-BB1D-1D8CB7F44453}" type="parTrans" cxnId="{C2E1D308-3E64-4682-98E3-95CDA65A2A0E}">
      <dgm:prSet/>
      <dgm:spPr/>
      <dgm:t>
        <a:bodyPr/>
        <a:lstStyle/>
        <a:p>
          <a:endParaRPr lang="th-TH"/>
        </a:p>
      </dgm:t>
    </dgm:pt>
    <dgm:pt modelId="{FE749DE7-0401-41EF-9BAD-900AE8191F16}" type="sibTrans" cxnId="{C2E1D308-3E64-4682-98E3-95CDA65A2A0E}">
      <dgm:prSet/>
      <dgm:spPr/>
      <dgm:t>
        <a:bodyPr/>
        <a:lstStyle/>
        <a:p>
          <a:endParaRPr lang="th-TH"/>
        </a:p>
      </dgm:t>
    </dgm:pt>
    <dgm:pt modelId="{0A5BE0CB-2E1B-4BD1-A55C-DF876A091030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1.2. </a:t>
          </a:r>
          <a:r>
            <a:rPr lang="th-TH" sz="2400" b="1" dirty="0" smtClean="0"/>
            <a:t>ค่าใช้จ่ายค้างจ่าย</a:t>
          </a:r>
          <a:endParaRPr lang="th-TH" sz="2400" dirty="0"/>
        </a:p>
      </dgm:t>
    </dgm:pt>
    <dgm:pt modelId="{80840B49-8BD2-4419-BF4E-158289A8870C}" type="parTrans" cxnId="{7C873E10-A2CF-4E2C-A400-B44BB6A26423}">
      <dgm:prSet/>
      <dgm:spPr/>
      <dgm:t>
        <a:bodyPr/>
        <a:lstStyle/>
        <a:p>
          <a:endParaRPr lang="th-TH"/>
        </a:p>
      </dgm:t>
    </dgm:pt>
    <dgm:pt modelId="{5955494C-81CB-4ADC-B15F-69F2A0AE00D9}" type="sibTrans" cxnId="{7C873E10-A2CF-4E2C-A400-B44BB6A26423}">
      <dgm:prSet/>
      <dgm:spPr/>
      <dgm:t>
        <a:bodyPr/>
        <a:lstStyle/>
        <a:p>
          <a:endParaRPr lang="th-TH"/>
        </a:p>
      </dgm:t>
    </dgm:pt>
    <dgm:pt modelId="{00451431-E4F6-42C3-B7DA-458FCA1723BA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1.3. </a:t>
          </a:r>
          <a:r>
            <a:rPr lang="th-TH" sz="2400" b="1" dirty="0" smtClean="0"/>
            <a:t>รายได้รับล่วงหน้า</a:t>
          </a:r>
          <a:endParaRPr lang="th-TH" sz="2400" dirty="0"/>
        </a:p>
      </dgm:t>
    </dgm:pt>
    <dgm:pt modelId="{6786FFF0-7EA2-42ED-86EB-B481A23B17DA}" type="parTrans" cxnId="{E3EB23CB-5C37-4902-BB51-9F44388B199E}">
      <dgm:prSet/>
      <dgm:spPr/>
      <dgm:t>
        <a:bodyPr/>
        <a:lstStyle/>
        <a:p>
          <a:endParaRPr lang="th-TH"/>
        </a:p>
      </dgm:t>
    </dgm:pt>
    <dgm:pt modelId="{FB26EE32-65F4-4B27-9AED-A50C572E68CD}" type="sibTrans" cxnId="{E3EB23CB-5C37-4902-BB51-9F44388B199E}">
      <dgm:prSet/>
      <dgm:spPr/>
      <dgm:t>
        <a:bodyPr/>
        <a:lstStyle/>
        <a:p>
          <a:endParaRPr lang="th-TH"/>
        </a:p>
      </dgm:t>
    </dgm:pt>
    <dgm:pt modelId="{CE4D8A31-675E-4D52-ABDC-F1E4C03B1B5F}">
      <dgm:prSet custT="1"/>
      <dgm:spPr/>
      <dgm:t>
        <a:bodyPr/>
        <a:lstStyle/>
        <a:p>
          <a:pPr rtl="0"/>
          <a:r>
            <a:rPr lang="th-TH" sz="500" dirty="0" smtClean="0"/>
            <a:t>1.</a:t>
          </a:r>
          <a:r>
            <a:rPr lang="th-TH" sz="2400" dirty="0" smtClean="0"/>
            <a:t>1.4  รายได้แผ่นดินรอนำส่งคลัง</a:t>
          </a:r>
          <a:endParaRPr lang="th-TH" sz="2400" dirty="0"/>
        </a:p>
      </dgm:t>
    </dgm:pt>
    <dgm:pt modelId="{0A2D67ED-CA50-4DA8-95FC-F609D084F75D}" type="parTrans" cxnId="{7F253642-7FD8-4926-8B3B-82F8D8E4872C}">
      <dgm:prSet/>
      <dgm:spPr/>
      <dgm:t>
        <a:bodyPr/>
        <a:lstStyle/>
        <a:p>
          <a:endParaRPr lang="th-TH"/>
        </a:p>
      </dgm:t>
    </dgm:pt>
    <dgm:pt modelId="{C6EB96D6-65E3-490F-8B22-BEAE5BDF6282}" type="sibTrans" cxnId="{7F253642-7FD8-4926-8B3B-82F8D8E4872C}">
      <dgm:prSet/>
      <dgm:spPr/>
      <dgm:t>
        <a:bodyPr/>
        <a:lstStyle/>
        <a:p>
          <a:endParaRPr lang="th-TH"/>
        </a:p>
      </dgm:t>
    </dgm:pt>
    <dgm:pt modelId="{53C91BAC-2C0B-4327-B422-52D0B9B741E8}">
      <dgm:prSet custT="1"/>
      <dgm:spPr/>
      <dgm:t>
        <a:bodyPr/>
        <a:lstStyle/>
        <a:p>
          <a:pPr rtl="0"/>
          <a:r>
            <a:rPr lang="th-TH" sz="2400" dirty="0" smtClean="0"/>
            <a:t>1.5. เงินทดรองราชการรับจากคลัง</a:t>
          </a:r>
          <a:endParaRPr lang="th-TH" sz="2400" dirty="0"/>
        </a:p>
      </dgm:t>
    </dgm:pt>
    <dgm:pt modelId="{3C6D5C27-A7DA-4517-BFD2-F1FDA878000E}" type="parTrans" cxnId="{DF38F530-3E2E-4A57-AFA4-8949257CFD86}">
      <dgm:prSet/>
      <dgm:spPr/>
      <dgm:t>
        <a:bodyPr/>
        <a:lstStyle/>
        <a:p>
          <a:endParaRPr lang="th-TH"/>
        </a:p>
      </dgm:t>
    </dgm:pt>
    <dgm:pt modelId="{7B1EF296-BAC8-4BDF-B34D-550AE2AC1880}" type="sibTrans" cxnId="{DF38F530-3E2E-4A57-AFA4-8949257CFD86}">
      <dgm:prSet/>
      <dgm:spPr/>
      <dgm:t>
        <a:bodyPr/>
        <a:lstStyle/>
        <a:p>
          <a:endParaRPr lang="th-TH"/>
        </a:p>
      </dgm:t>
    </dgm:pt>
    <dgm:pt modelId="{D1E2BB05-26C1-48FB-AA0E-38E4CA279F6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1.6</a:t>
          </a:r>
          <a:r>
            <a:rPr lang="th-TH" sz="2400" b="1" dirty="0" smtClean="0"/>
            <a:t>. เงินรับฝากและเงินประกัน</a:t>
          </a:r>
          <a:endParaRPr lang="th-TH" sz="2400" dirty="0"/>
        </a:p>
      </dgm:t>
    </dgm:pt>
    <dgm:pt modelId="{EB0593F4-08D7-4D60-87E6-8E59E1DB3607}" type="parTrans" cxnId="{2107287F-EFEF-4EBC-88F5-CB80CCAA1C35}">
      <dgm:prSet/>
      <dgm:spPr/>
      <dgm:t>
        <a:bodyPr/>
        <a:lstStyle/>
        <a:p>
          <a:endParaRPr lang="th-TH"/>
        </a:p>
      </dgm:t>
    </dgm:pt>
    <dgm:pt modelId="{06086CC7-7817-4A60-8204-F058112BEE4B}" type="sibTrans" cxnId="{2107287F-EFEF-4EBC-88F5-CB80CCAA1C35}">
      <dgm:prSet/>
      <dgm:spPr/>
      <dgm:t>
        <a:bodyPr/>
        <a:lstStyle/>
        <a:p>
          <a:endParaRPr lang="th-TH"/>
        </a:p>
      </dgm:t>
    </dgm:pt>
    <dgm:pt modelId="{AC691FC7-ED7B-484E-A24C-102BA5B81C93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1.7. </a:t>
          </a:r>
          <a:r>
            <a:rPr lang="th-TH" sz="2400" b="1" dirty="0" smtClean="0"/>
            <a:t>หนี้สินหมุนเวียนอื่น</a:t>
          </a:r>
          <a:endParaRPr lang="th-TH" sz="2400" dirty="0"/>
        </a:p>
      </dgm:t>
    </dgm:pt>
    <dgm:pt modelId="{BD43E287-C936-4632-8DBA-5757E99061BB}" type="parTrans" cxnId="{405660AF-A44A-4371-A05E-C700E705611F}">
      <dgm:prSet/>
      <dgm:spPr/>
      <dgm:t>
        <a:bodyPr/>
        <a:lstStyle/>
        <a:p>
          <a:endParaRPr lang="th-TH"/>
        </a:p>
      </dgm:t>
    </dgm:pt>
    <dgm:pt modelId="{E81B1B02-2BFB-43F2-96FB-C65D7ED36031}" type="sibTrans" cxnId="{405660AF-A44A-4371-A05E-C700E705611F}">
      <dgm:prSet/>
      <dgm:spPr/>
      <dgm:t>
        <a:bodyPr/>
        <a:lstStyle/>
        <a:p>
          <a:endParaRPr lang="th-TH"/>
        </a:p>
      </dgm:t>
    </dgm:pt>
    <dgm:pt modelId="{29956FBA-3BE3-4856-8EE2-E85AA9BE96BD}" type="pres">
      <dgm:prSet presAssocID="{7DEAC3A6-2ED4-43F8-8D5F-404102E252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A38FC6B-5339-416D-B512-796A3874BA51}" type="pres">
      <dgm:prSet presAssocID="{B0C3148B-6386-4897-A88B-99C4A7C31405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1D36A61-0CDC-4345-92E5-36715CCA0216}" type="pres">
      <dgm:prSet presAssocID="{FE749DE7-0401-41EF-9BAD-900AE8191F16}" presName="spacer" presStyleCnt="0"/>
      <dgm:spPr/>
    </dgm:pt>
    <dgm:pt modelId="{C89A89F6-D813-4287-B883-AB9001B28924}" type="pres">
      <dgm:prSet presAssocID="{0A5BE0CB-2E1B-4BD1-A55C-DF876A091030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24149F1-C7B5-4BA5-9C72-03032FF4F8D4}" type="pres">
      <dgm:prSet presAssocID="{5955494C-81CB-4ADC-B15F-69F2A0AE00D9}" presName="spacer" presStyleCnt="0"/>
      <dgm:spPr/>
    </dgm:pt>
    <dgm:pt modelId="{4E13C2CE-D306-4388-840A-4F4FF3D5E444}" type="pres">
      <dgm:prSet presAssocID="{00451431-E4F6-42C3-B7DA-458FCA1723BA}" presName="parentText" presStyleLbl="node1" presStyleIdx="2" presStyleCnt="7" custLinFactY="-3111" custLinFactNeighborX="188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3899EBB-32F3-447A-AC51-66815A81BB04}" type="pres">
      <dgm:prSet presAssocID="{FB26EE32-65F4-4B27-9AED-A50C572E68CD}" presName="spacer" presStyleCnt="0"/>
      <dgm:spPr/>
    </dgm:pt>
    <dgm:pt modelId="{A838FA57-10FC-4648-84E2-8F76592F91A2}" type="pres">
      <dgm:prSet presAssocID="{CE4D8A31-675E-4D52-ABDC-F1E4C03B1B5F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CBD9A93-5F6A-41C8-9837-683148F872FB}" type="pres">
      <dgm:prSet presAssocID="{C6EB96D6-65E3-490F-8B22-BEAE5BDF6282}" presName="spacer" presStyleCnt="0"/>
      <dgm:spPr/>
    </dgm:pt>
    <dgm:pt modelId="{CE7FA8DD-D588-42BE-ACDC-7D5EDCFAAE92}" type="pres">
      <dgm:prSet presAssocID="{53C91BAC-2C0B-4327-B422-52D0B9B741E8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56AE718-7B72-4816-A887-DF027507A202}" type="pres">
      <dgm:prSet presAssocID="{7B1EF296-BAC8-4BDF-B34D-550AE2AC1880}" presName="spacer" presStyleCnt="0"/>
      <dgm:spPr/>
    </dgm:pt>
    <dgm:pt modelId="{8D025263-1EBA-489D-8592-C87510C6A4E3}" type="pres">
      <dgm:prSet presAssocID="{D1E2BB05-26C1-48FB-AA0E-38E4CA279F6C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AC41591-7016-40EF-A0F6-F0001657C6E4}" type="pres">
      <dgm:prSet presAssocID="{06086CC7-7817-4A60-8204-F058112BEE4B}" presName="spacer" presStyleCnt="0"/>
      <dgm:spPr/>
    </dgm:pt>
    <dgm:pt modelId="{1A8E0D87-6754-4EB0-AB7E-306FAF0753C3}" type="pres">
      <dgm:prSet presAssocID="{AC691FC7-ED7B-484E-A24C-102BA5B81C93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B701ACD-4D96-414E-BEF1-FD9EE7546740}" type="presOf" srcId="{53C91BAC-2C0B-4327-B422-52D0B9B741E8}" destId="{CE7FA8DD-D588-42BE-ACDC-7D5EDCFAAE92}" srcOrd="0" destOrd="0" presId="urn:microsoft.com/office/officeart/2005/8/layout/vList2"/>
    <dgm:cxn modelId="{3973E7A1-11B7-433C-9FF0-E56D830DA42D}" type="presOf" srcId="{0A5BE0CB-2E1B-4BD1-A55C-DF876A091030}" destId="{C89A89F6-D813-4287-B883-AB9001B28924}" srcOrd="0" destOrd="0" presId="urn:microsoft.com/office/officeart/2005/8/layout/vList2"/>
    <dgm:cxn modelId="{C2E1D308-3E64-4682-98E3-95CDA65A2A0E}" srcId="{7DEAC3A6-2ED4-43F8-8D5F-404102E252DF}" destId="{B0C3148B-6386-4897-A88B-99C4A7C31405}" srcOrd="0" destOrd="0" parTransId="{C736B633-6A1D-4BC2-BB1D-1D8CB7F44453}" sibTransId="{FE749DE7-0401-41EF-9BAD-900AE8191F16}"/>
    <dgm:cxn modelId="{7769164C-C2F4-4B44-A45B-006C941DDCC2}" type="presOf" srcId="{AC691FC7-ED7B-484E-A24C-102BA5B81C93}" destId="{1A8E0D87-6754-4EB0-AB7E-306FAF0753C3}" srcOrd="0" destOrd="0" presId="urn:microsoft.com/office/officeart/2005/8/layout/vList2"/>
    <dgm:cxn modelId="{DF38F530-3E2E-4A57-AFA4-8949257CFD86}" srcId="{7DEAC3A6-2ED4-43F8-8D5F-404102E252DF}" destId="{53C91BAC-2C0B-4327-B422-52D0B9B741E8}" srcOrd="4" destOrd="0" parTransId="{3C6D5C27-A7DA-4517-BFD2-F1FDA878000E}" sibTransId="{7B1EF296-BAC8-4BDF-B34D-550AE2AC1880}"/>
    <dgm:cxn modelId="{0B3EE8F0-3657-4A40-91C6-701177EDE3C2}" type="presOf" srcId="{7DEAC3A6-2ED4-43F8-8D5F-404102E252DF}" destId="{29956FBA-3BE3-4856-8EE2-E85AA9BE96BD}" srcOrd="0" destOrd="0" presId="urn:microsoft.com/office/officeart/2005/8/layout/vList2"/>
    <dgm:cxn modelId="{289BA433-42C8-4032-9A51-6AC56DCD31C2}" type="presOf" srcId="{D1E2BB05-26C1-48FB-AA0E-38E4CA279F6C}" destId="{8D025263-1EBA-489D-8592-C87510C6A4E3}" srcOrd="0" destOrd="0" presId="urn:microsoft.com/office/officeart/2005/8/layout/vList2"/>
    <dgm:cxn modelId="{2107287F-EFEF-4EBC-88F5-CB80CCAA1C35}" srcId="{7DEAC3A6-2ED4-43F8-8D5F-404102E252DF}" destId="{D1E2BB05-26C1-48FB-AA0E-38E4CA279F6C}" srcOrd="5" destOrd="0" parTransId="{EB0593F4-08D7-4D60-87E6-8E59E1DB3607}" sibTransId="{06086CC7-7817-4A60-8204-F058112BEE4B}"/>
    <dgm:cxn modelId="{AC1E7288-A3E3-4654-96BD-D962CABFE11C}" type="presOf" srcId="{00451431-E4F6-42C3-B7DA-458FCA1723BA}" destId="{4E13C2CE-D306-4388-840A-4F4FF3D5E444}" srcOrd="0" destOrd="0" presId="urn:microsoft.com/office/officeart/2005/8/layout/vList2"/>
    <dgm:cxn modelId="{405660AF-A44A-4371-A05E-C700E705611F}" srcId="{7DEAC3A6-2ED4-43F8-8D5F-404102E252DF}" destId="{AC691FC7-ED7B-484E-A24C-102BA5B81C93}" srcOrd="6" destOrd="0" parTransId="{BD43E287-C936-4632-8DBA-5757E99061BB}" sibTransId="{E81B1B02-2BFB-43F2-96FB-C65D7ED36031}"/>
    <dgm:cxn modelId="{E3EB23CB-5C37-4902-BB51-9F44388B199E}" srcId="{7DEAC3A6-2ED4-43F8-8D5F-404102E252DF}" destId="{00451431-E4F6-42C3-B7DA-458FCA1723BA}" srcOrd="2" destOrd="0" parTransId="{6786FFF0-7EA2-42ED-86EB-B481A23B17DA}" sibTransId="{FB26EE32-65F4-4B27-9AED-A50C572E68CD}"/>
    <dgm:cxn modelId="{7F253642-7FD8-4926-8B3B-82F8D8E4872C}" srcId="{7DEAC3A6-2ED4-43F8-8D5F-404102E252DF}" destId="{CE4D8A31-675E-4D52-ABDC-F1E4C03B1B5F}" srcOrd="3" destOrd="0" parTransId="{0A2D67ED-CA50-4DA8-95FC-F609D084F75D}" sibTransId="{C6EB96D6-65E3-490F-8B22-BEAE5BDF6282}"/>
    <dgm:cxn modelId="{5D3E5DA4-21B2-41F7-95DB-19E4562C7EB0}" type="presOf" srcId="{CE4D8A31-675E-4D52-ABDC-F1E4C03B1B5F}" destId="{A838FA57-10FC-4648-84E2-8F76592F91A2}" srcOrd="0" destOrd="0" presId="urn:microsoft.com/office/officeart/2005/8/layout/vList2"/>
    <dgm:cxn modelId="{EFC33DB2-D432-4E86-8531-59E8A4490D47}" type="presOf" srcId="{B0C3148B-6386-4897-A88B-99C4A7C31405}" destId="{9A38FC6B-5339-416D-B512-796A3874BA51}" srcOrd="0" destOrd="0" presId="urn:microsoft.com/office/officeart/2005/8/layout/vList2"/>
    <dgm:cxn modelId="{7C873E10-A2CF-4E2C-A400-B44BB6A26423}" srcId="{7DEAC3A6-2ED4-43F8-8D5F-404102E252DF}" destId="{0A5BE0CB-2E1B-4BD1-A55C-DF876A091030}" srcOrd="1" destOrd="0" parTransId="{80840B49-8BD2-4419-BF4E-158289A8870C}" sibTransId="{5955494C-81CB-4ADC-B15F-69F2A0AE00D9}"/>
    <dgm:cxn modelId="{F4630F93-C188-4350-9ED8-060CC302C79E}" type="presParOf" srcId="{29956FBA-3BE3-4856-8EE2-E85AA9BE96BD}" destId="{9A38FC6B-5339-416D-B512-796A3874BA51}" srcOrd="0" destOrd="0" presId="urn:microsoft.com/office/officeart/2005/8/layout/vList2"/>
    <dgm:cxn modelId="{5F36FB3C-4457-48C6-ABF3-038C97DF1C56}" type="presParOf" srcId="{29956FBA-3BE3-4856-8EE2-E85AA9BE96BD}" destId="{C1D36A61-0CDC-4345-92E5-36715CCA0216}" srcOrd="1" destOrd="0" presId="urn:microsoft.com/office/officeart/2005/8/layout/vList2"/>
    <dgm:cxn modelId="{161B4E69-2994-4C1A-9A54-2E49E64D8F1E}" type="presParOf" srcId="{29956FBA-3BE3-4856-8EE2-E85AA9BE96BD}" destId="{C89A89F6-D813-4287-B883-AB9001B28924}" srcOrd="2" destOrd="0" presId="urn:microsoft.com/office/officeart/2005/8/layout/vList2"/>
    <dgm:cxn modelId="{A34F2D11-E3E7-4320-9537-75AE1BAB4248}" type="presParOf" srcId="{29956FBA-3BE3-4856-8EE2-E85AA9BE96BD}" destId="{824149F1-C7B5-4BA5-9C72-03032FF4F8D4}" srcOrd="3" destOrd="0" presId="urn:microsoft.com/office/officeart/2005/8/layout/vList2"/>
    <dgm:cxn modelId="{94A3A5F6-6265-4527-8D67-F4CA69F37C63}" type="presParOf" srcId="{29956FBA-3BE3-4856-8EE2-E85AA9BE96BD}" destId="{4E13C2CE-D306-4388-840A-4F4FF3D5E444}" srcOrd="4" destOrd="0" presId="urn:microsoft.com/office/officeart/2005/8/layout/vList2"/>
    <dgm:cxn modelId="{906BC1A5-250D-43E0-9F26-9C8C0D4ED291}" type="presParOf" srcId="{29956FBA-3BE3-4856-8EE2-E85AA9BE96BD}" destId="{A3899EBB-32F3-447A-AC51-66815A81BB04}" srcOrd="5" destOrd="0" presId="urn:microsoft.com/office/officeart/2005/8/layout/vList2"/>
    <dgm:cxn modelId="{B902D24F-0F6C-4144-A869-0BF49D9868F7}" type="presParOf" srcId="{29956FBA-3BE3-4856-8EE2-E85AA9BE96BD}" destId="{A838FA57-10FC-4648-84E2-8F76592F91A2}" srcOrd="6" destOrd="0" presId="urn:microsoft.com/office/officeart/2005/8/layout/vList2"/>
    <dgm:cxn modelId="{8E4075E1-6911-4AC2-9553-01EA92C84DCE}" type="presParOf" srcId="{29956FBA-3BE3-4856-8EE2-E85AA9BE96BD}" destId="{1CBD9A93-5F6A-41C8-9837-683148F872FB}" srcOrd="7" destOrd="0" presId="urn:microsoft.com/office/officeart/2005/8/layout/vList2"/>
    <dgm:cxn modelId="{9DB96C6F-1D2E-4364-887C-18D935B368C9}" type="presParOf" srcId="{29956FBA-3BE3-4856-8EE2-E85AA9BE96BD}" destId="{CE7FA8DD-D588-42BE-ACDC-7D5EDCFAAE92}" srcOrd="8" destOrd="0" presId="urn:microsoft.com/office/officeart/2005/8/layout/vList2"/>
    <dgm:cxn modelId="{C3E5E078-4886-4BC6-A62E-7A51638AAD96}" type="presParOf" srcId="{29956FBA-3BE3-4856-8EE2-E85AA9BE96BD}" destId="{D56AE718-7B72-4816-A887-DF027507A202}" srcOrd="9" destOrd="0" presId="urn:microsoft.com/office/officeart/2005/8/layout/vList2"/>
    <dgm:cxn modelId="{523B7779-5D88-495B-8D8A-D22F78E2C68F}" type="presParOf" srcId="{29956FBA-3BE3-4856-8EE2-E85AA9BE96BD}" destId="{8D025263-1EBA-489D-8592-C87510C6A4E3}" srcOrd="10" destOrd="0" presId="urn:microsoft.com/office/officeart/2005/8/layout/vList2"/>
    <dgm:cxn modelId="{8B69DA97-BAC0-494B-8612-BF3F40236C9F}" type="presParOf" srcId="{29956FBA-3BE3-4856-8EE2-E85AA9BE96BD}" destId="{9AC41591-7016-40EF-A0F6-F0001657C6E4}" srcOrd="11" destOrd="0" presId="urn:microsoft.com/office/officeart/2005/8/layout/vList2"/>
    <dgm:cxn modelId="{73F2AE11-F614-42BA-940B-6A4BCC81BE89}" type="presParOf" srcId="{29956FBA-3BE3-4856-8EE2-E85AA9BE96BD}" destId="{1A8E0D87-6754-4EB0-AB7E-306FAF0753C3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0FCFFB0-62FD-4917-9DE3-D4FA9F2E9F3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83B0CB9-1223-4619-A0CC-82DD103D3B5A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ค่าไฟฟ้า  </a:t>
          </a:r>
          <a:endParaRPr lang="th-TH" sz="2400" dirty="0"/>
        </a:p>
      </dgm:t>
    </dgm:pt>
    <dgm:pt modelId="{D0DA8EAD-9161-4F19-806A-1BFDFF5461D7}" type="parTrans" cxnId="{BA60D051-6711-4C51-A97B-C78B6C4133A1}">
      <dgm:prSet/>
      <dgm:spPr/>
      <dgm:t>
        <a:bodyPr/>
        <a:lstStyle/>
        <a:p>
          <a:endParaRPr lang="th-TH"/>
        </a:p>
      </dgm:t>
    </dgm:pt>
    <dgm:pt modelId="{CD4673F5-A12F-4615-AE8E-3A8132FAF6DD}" type="sibTrans" cxnId="{BA60D051-6711-4C51-A97B-C78B6C4133A1}">
      <dgm:prSet/>
      <dgm:spPr/>
      <dgm:t>
        <a:bodyPr/>
        <a:lstStyle/>
        <a:p>
          <a:endParaRPr lang="th-TH"/>
        </a:p>
      </dgm:t>
    </dgm:pt>
    <dgm:pt modelId="{B48B00D8-E62D-450C-B495-02374BD187D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ค่าประปา </a:t>
          </a:r>
          <a:endParaRPr lang="th-TH" sz="2400" dirty="0"/>
        </a:p>
      </dgm:t>
    </dgm:pt>
    <dgm:pt modelId="{388DC4F1-72EB-4A66-98BA-39245B26B420}" type="parTrans" cxnId="{1A6885E5-9624-480E-9435-95B23C878EE0}">
      <dgm:prSet/>
      <dgm:spPr/>
      <dgm:t>
        <a:bodyPr/>
        <a:lstStyle/>
        <a:p>
          <a:endParaRPr lang="th-TH"/>
        </a:p>
      </dgm:t>
    </dgm:pt>
    <dgm:pt modelId="{3E1E0CAF-8EC1-40D3-A379-170F1BCC41BA}" type="sibTrans" cxnId="{1A6885E5-9624-480E-9435-95B23C878EE0}">
      <dgm:prSet/>
      <dgm:spPr/>
      <dgm:t>
        <a:bodyPr/>
        <a:lstStyle/>
        <a:p>
          <a:endParaRPr lang="th-TH"/>
        </a:p>
      </dgm:t>
    </dgm:pt>
    <dgm:pt modelId="{19C5B72F-D44A-45EE-82BC-F8A3D8EDDA7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300" dirty="0" smtClean="0"/>
            <a:t>ค่าไปรษณีย์โทรเลข</a:t>
          </a:r>
          <a:endParaRPr lang="th-TH" sz="2400" dirty="0"/>
        </a:p>
      </dgm:t>
    </dgm:pt>
    <dgm:pt modelId="{0316E43E-9299-455C-AF5F-FC7AA4050272}" type="parTrans" cxnId="{EF153317-0F54-4CDA-BD91-C25BDD39E25E}">
      <dgm:prSet/>
      <dgm:spPr/>
      <dgm:t>
        <a:bodyPr/>
        <a:lstStyle/>
        <a:p>
          <a:endParaRPr lang="th-TH"/>
        </a:p>
      </dgm:t>
    </dgm:pt>
    <dgm:pt modelId="{F0666710-125E-4936-BEB5-4F8FDA1D3807}" type="sibTrans" cxnId="{EF153317-0F54-4CDA-BD91-C25BDD39E25E}">
      <dgm:prSet/>
      <dgm:spPr/>
      <dgm:t>
        <a:bodyPr/>
        <a:lstStyle/>
        <a:p>
          <a:endParaRPr lang="th-TH"/>
        </a:p>
      </dgm:t>
    </dgm:pt>
    <dgm:pt modelId="{39DC0A4D-F3E9-4660-9EC7-E089EAEDEC5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ค่าโทรศัพท์</a:t>
          </a:r>
          <a:endParaRPr lang="th-TH" sz="2400" dirty="0"/>
        </a:p>
      </dgm:t>
    </dgm:pt>
    <dgm:pt modelId="{8B3EE005-27F4-4608-AB2B-AF6291166208}" type="parTrans" cxnId="{BB952740-D464-4394-84BF-C312002C2AAD}">
      <dgm:prSet/>
      <dgm:spPr/>
      <dgm:t>
        <a:bodyPr/>
        <a:lstStyle/>
        <a:p>
          <a:endParaRPr lang="th-TH"/>
        </a:p>
      </dgm:t>
    </dgm:pt>
    <dgm:pt modelId="{196A5084-ADBF-438A-989B-D9BA7A31ACB3}" type="sibTrans" cxnId="{BB952740-D464-4394-84BF-C312002C2AAD}">
      <dgm:prSet/>
      <dgm:spPr/>
      <dgm:t>
        <a:bodyPr/>
        <a:lstStyle/>
        <a:p>
          <a:endParaRPr lang="th-TH"/>
        </a:p>
      </dgm:t>
    </dgm:pt>
    <dgm:pt modelId="{8FC51D31-057A-486C-A2F8-BC21DF8DBD01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ค่าบริการสื่อสารและโทรคมนาคม(ค่าเช่า</a:t>
          </a:r>
          <a:r>
            <a:rPr lang="en-US" sz="2400" dirty="0" smtClean="0"/>
            <a:t>Internet</a:t>
          </a:r>
          <a:r>
            <a:rPr lang="th-TH" sz="2400" dirty="0" smtClean="0"/>
            <a:t>) </a:t>
          </a:r>
          <a:endParaRPr lang="th-TH" sz="2400" dirty="0"/>
        </a:p>
      </dgm:t>
    </dgm:pt>
    <dgm:pt modelId="{FD121BBB-1D41-4276-B264-0480461C6682}" type="parTrans" cxnId="{8AD7F15C-77F4-4847-A3D6-32E21AA52E52}">
      <dgm:prSet/>
      <dgm:spPr/>
      <dgm:t>
        <a:bodyPr/>
        <a:lstStyle/>
        <a:p>
          <a:endParaRPr lang="th-TH"/>
        </a:p>
      </dgm:t>
    </dgm:pt>
    <dgm:pt modelId="{9AD5C4A2-41E1-4065-A1AF-2CF8EDA4B0CD}" type="sibTrans" cxnId="{8AD7F15C-77F4-4847-A3D6-32E21AA52E52}">
      <dgm:prSet/>
      <dgm:spPr/>
      <dgm:t>
        <a:bodyPr/>
        <a:lstStyle/>
        <a:p>
          <a:endParaRPr lang="th-TH"/>
        </a:p>
      </dgm:t>
    </dgm:pt>
    <dgm:pt modelId="{D861187D-8565-4591-9305-7A4B4D55CA16}" type="pres">
      <dgm:prSet presAssocID="{70FCFFB0-62FD-4917-9DE3-D4FA9F2E9F3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464C4069-2B51-43EE-8D6B-DE8D976ECA0A}" type="pres">
      <dgm:prSet presAssocID="{70FCFFB0-62FD-4917-9DE3-D4FA9F2E9F38}" presName="Name1" presStyleCnt="0"/>
      <dgm:spPr/>
    </dgm:pt>
    <dgm:pt modelId="{6F1656AC-FA38-4DE7-ABD0-218BB449E192}" type="pres">
      <dgm:prSet presAssocID="{70FCFFB0-62FD-4917-9DE3-D4FA9F2E9F38}" presName="cycle" presStyleCnt="0"/>
      <dgm:spPr/>
    </dgm:pt>
    <dgm:pt modelId="{30DFA051-D7F9-4ADA-9BBD-8DB1CE33718D}" type="pres">
      <dgm:prSet presAssocID="{70FCFFB0-62FD-4917-9DE3-D4FA9F2E9F38}" presName="srcNode" presStyleLbl="node1" presStyleIdx="0" presStyleCnt="5"/>
      <dgm:spPr/>
    </dgm:pt>
    <dgm:pt modelId="{E1709CA6-FB87-401A-9DDC-42C3BC67702C}" type="pres">
      <dgm:prSet presAssocID="{70FCFFB0-62FD-4917-9DE3-D4FA9F2E9F38}" presName="conn" presStyleLbl="parChTrans1D2" presStyleIdx="0" presStyleCnt="1"/>
      <dgm:spPr/>
      <dgm:t>
        <a:bodyPr/>
        <a:lstStyle/>
        <a:p>
          <a:endParaRPr lang="th-TH"/>
        </a:p>
      </dgm:t>
    </dgm:pt>
    <dgm:pt modelId="{C389346D-E004-4017-A6D9-BD2C0457AE38}" type="pres">
      <dgm:prSet presAssocID="{70FCFFB0-62FD-4917-9DE3-D4FA9F2E9F38}" presName="extraNode" presStyleLbl="node1" presStyleIdx="0" presStyleCnt="5"/>
      <dgm:spPr/>
    </dgm:pt>
    <dgm:pt modelId="{3B90BC25-6A9F-499F-B610-E4F8A61CC7BB}" type="pres">
      <dgm:prSet presAssocID="{70FCFFB0-62FD-4917-9DE3-D4FA9F2E9F38}" presName="dstNode" presStyleLbl="node1" presStyleIdx="0" presStyleCnt="5"/>
      <dgm:spPr/>
    </dgm:pt>
    <dgm:pt modelId="{4B21B7E0-BF0D-4139-AEEE-A17A786460F4}" type="pres">
      <dgm:prSet presAssocID="{183B0CB9-1223-4619-A0CC-82DD103D3B5A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C29F0A9-B7AE-4A4E-918F-F3B9DC0B97F0}" type="pres">
      <dgm:prSet presAssocID="{183B0CB9-1223-4619-A0CC-82DD103D3B5A}" presName="accent_1" presStyleCnt="0"/>
      <dgm:spPr/>
    </dgm:pt>
    <dgm:pt modelId="{BDD42AFA-4B9F-497D-83D0-7B95A765B480}" type="pres">
      <dgm:prSet presAssocID="{183B0CB9-1223-4619-A0CC-82DD103D3B5A}" presName="accentRepeatNode" presStyleLbl="solidFgAcc1" presStyleIdx="0" presStyleCnt="5"/>
      <dgm:spPr/>
    </dgm:pt>
    <dgm:pt modelId="{9FB2EB28-6ABF-4082-B8E9-B3A4714C2B5E}" type="pres">
      <dgm:prSet presAssocID="{B48B00D8-E62D-450C-B495-02374BD187DC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97362DA-CEAD-4246-BF5F-F230C4BAA529}" type="pres">
      <dgm:prSet presAssocID="{B48B00D8-E62D-450C-B495-02374BD187DC}" presName="accent_2" presStyleCnt="0"/>
      <dgm:spPr/>
    </dgm:pt>
    <dgm:pt modelId="{B29575BA-4B36-4A7C-A082-9B0143CD7D22}" type="pres">
      <dgm:prSet presAssocID="{B48B00D8-E62D-450C-B495-02374BD187DC}" presName="accentRepeatNode" presStyleLbl="solidFgAcc1" presStyleIdx="1" presStyleCnt="5"/>
      <dgm:spPr/>
    </dgm:pt>
    <dgm:pt modelId="{E4A322A2-0D40-401A-AF94-3DF85454E048}" type="pres">
      <dgm:prSet presAssocID="{19C5B72F-D44A-45EE-82BC-F8A3D8EDDA7A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37AB589-DDE0-4F0C-A0B3-BABA6C3EE9B2}" type="pres">
      <dgm:prSet presAssocID="{19C5B72F-D44A-45EE-82BC-F8A3D8EDDA7A}" presName="accent_3" presStyleCnt="0"/>
      <dgm:spPr/>
    </dgm:pt>
    <dgm:pt modelId="{70A1F756-E374-483B-BF24-1DBD520B17DE}" type="pres">
      <dgm:prSet presAssocID="{19C5B72F-D44A-45EE-82BC-F8A3D8EDDA7A}" presName="accentRepeatNode" presStyleLbl="solidFgAcc1" presStyleIdx="2" presStyleCnt="5"/>
      <dgm:spPr/>
    </dgm:pt>
    <dgm:pt modelId="{8D650DDA-1502-410C-941A-B2E00298EB40}" type="pres">
      <dgm:prSet presAssocID="{39DC0A4D-F3E9-4660-9EC7-E089EAEDEC57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F339E1A-1F84-4AA3-9775-5126AA81CA93}" type="pres">
      <dgm:prSet presAssocID="{39DC0A4D-F3E9-4660-9EC7-E089EAEDEC57}" presName="accent_4" presStyleCnt="0"/>
      <dgm:spPr/>
    </dgm:pt>
    <dgm:pt modelId="{CFDF4178-72EF-46A9-AD9C-A50D3082BBC4}" type="pres">
      <dgm:prSet presAssocID="{39DC0A4D-F3E9-4660-9EC7-E089EAEDEC57}" presName="accentRepeatNode" presStyleLbl="solidFgAcc1" presStyleIdx="3" presStyleCnt="5"/>
      <dgm:spPr/>
    </dgm:pt>
    <dgm:pt modelId="{562DA74A-2DF5-4712-B74D-8600A51BB827}" type="pres">
      <dgm:prSet presAssocID="{8FC51D31-057A-486C-A2F8-BC21DF8DBD01}" presName="text_5" presStyleLbl="node1" presStyleIdx="4" presStyleCnt="5" custScaleY="14834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44B7A97-B02A-472E-823E-5094EB6FF329}" type="pres">
      <dgm:prSet presAssocID="{8FC51D31-057A-486C-A2F8-BC21DF8DBD01}" presName="accent_5" presStyleCnt="0"/>
      <dgm:spPr/>
    </dgm:pt>
    <dgm:pt modelId="{7966D38F-D05D-4058-9D34-C37DE6ECC1EA}" type="pres">
      <dgm:prSet presAssocID="{8FC51D31-057A-486C-A2F8-BC21DF8DBD01}" presName="accentRepeatNode" presStyleLbl="solidFgAcc1" presStyleIdx="4" presStyleCnt="5"/>
      <dgm:spPr/>
    </dgm:pt>
  </dgm:ptLst>
  <dgm:cxnLst>
    <dgm:cxn modelId="{966CC1FE-D030-4C5B-8740-9537FC54D343}" type="presOf" srcId="{39DC0A4D-F3E9-4660-9EC7-E089EAEDEC57}" destId="{8D650DDA-1502-410C-941A-B2E00298EB40}" srcOrd="0" destOrd="0" presId="urn:microsoft.com/office/officeart/2008/layout/VerticalCurvedList"/>
    <dgm:cxn modelId="{B73AB50C-FC82-4496-9824-A32A6C530D9A}" type="presOf" srcId="{70FCFFB0-62FD-4917-9DE3-D4FA9F2E9F38}" destId="{D861187D-8565-4591-9305-7A4B4D55CA16}" srcOrd="0" destOrd="0" presId="urn:microsoft.com/office/officeart/2008/layout/VerticalCurvedList"/>
    <dgm:cxn modelId="{8AD7F15C-77F4-4847-A3D6-32E21AA52E52}" srcId="{70FCFFB0-62FD-4917-9DE3-D4FA9F2E9F38}" destId="{8FC51D31-057A-486C-A2F8-BC21DF8DBD01}" srcOrd="4" destOrd="0" parTransId="{FD121BBB-1D41-4276-B264-0480461C6682}" sibTransId="{9AD5C4A2-41E1-4065-A1AF-2CF8EDA4B0CD}"/>
    <dgm:cxn modelId="{380BE1DC-9FB4-4B8C-B51F-2B19C4D6676F}" type="presOf" srcId="{8FC51D31-057A-486C-A2F8-BC21DF8DBD01}" destId="{562DA74A-2DF5-4712-B74D-8600A51BB827}" srcOrd="0" destOrd="0" presId="urn:microsoft.com/office/officeart/2008/layout/VerticalCurvedList"/>
    <dgm:cxn modelId="{9F99DEDB-D51A-4788-B825-7689BF27E437}" type="presOf" srcId="{183B0CB9-1223-4619-A0CC-82DD103D3B5A}" destId="{4B21B7E0-BF0D-4139-AEEE-A17A786460F4}" srcOrd="0" destOrd="0" presId="urn:microsoft.com/office/officeart/2008/layout/VerticalCurvedList"/>
    <dgm:cxn modelId="{2412B3FC-A4A3-4FA5-A20B-E8340A22EAC5}" type="presOf" srcId="{B48B00D8-E62D-450C-B495-02374BD187DC}" destId="{9FB2EB28-6ABF-4082-B8E9-B3A4714C2B5E}" srcOrd="0" destOrd="0" presId="urn:microsoft.com/office/officeart/2008/layout/VerticalCurvedList"/>
    <dgm:cxn modelId="{BA60D051-6711-4C51-A97B-C78B6C4133A1}" srcId="{70FCFFB0-62FD-4917-9DE3-D4FA9F2E9F38}" destId="{183B0CB9-1223-4619-A0CC-82DD103D3B5A}" srcOrd="0" destOrd="0" parTransId="{D0DA8EAD-9161-4F19-806A-1BFDFF5461D7}" sibTransId="{CD4673F5-A12F-4615-AE8E-3A8132FAF6DD}"/>
    <dgm:cxn modelId="{9D6E0C05-12A9-479F-8B42-7CE946BBAD96}" type="presOf" srcId="{CD4673F5-A12F-4615-AE8E-3A8132FAF6DD}" destId="{E1709CA6-FB87-401A-9DDC-42C3BC67702C}" srcOrd="0" destOrd="0" presId="urn:microsoft.com/office/officeart/2008/layout/VerticalCurvedList"/>
    <dgm:cxn modelId="{39C1C365-5105-4438-BAD6-75B5B9B4D2F4}" type="presOf" srcId="{19C5B72F-D44A-45EE-82BC-F8A3D8EDDA7A}" destId="{E4A322A2-0D40-401A-AF94-3DF85454E048}" srcOrd="0" destOrd="0" presId="urn:microsoft.com/office/officeart/2008/layout/VerticalCurvedList"/>
    <dgm:cxn modelId="{EF153317-0F54-4CDA-BD91-C25BDD39E25E}" srcId="{70FCFFB0-62FD-4917-9DE3-D4FA9F2E9F38}" destId="{19C5B72F-D44A-45EE-82BC-F8A3D8EDDA7A}" srcOrd="2" destOrd="0" parTransId="{0316E43E-9299-455C-AF5F-FC7AA4050272}" sibTransId="{F0666710-125E-4936-BEB5-4F8FDA1D3807}"/>
    <dgm:cxn modelId="{BB952740-D464-4394-84BF-C312002C2AAD}" srcId="{70FCFFB0-62FD-4917-9DE3-D4FA9F2E9F38}" destId="{39DC0A4D-F3E9-4660-9EC7-E089EAEDEC57}" srcOrd="3" destOrd="0" parTransId="{8B3EE005-27F4-4608-AB2B-AF6291166208}" sibTransId="{196A5084-ADBF-438A-989B-D9BA7A31ACB3}"/>
    <dgm:cxn modelId="{1A6885E5-9624-480E-9435-95B23C878EE0}" srcId="{70FCFFB0-62FD-4917-9DE3-D4FA9F2E9F38}" destId="{B48B00D8-E62D-450C-B495-02374BD187DC}" srcOrd="1" destOrd="0" parTransId="{388DC4F1-72EB-4A66-98BA-39245B26B420}" sibTransId="{3E1E0CAF-8EC1-40D3-A379-170F1BCC41BA}"/>
    <dgm:cxn modelId="{AB48AE0C-F30E-44DA-B068-7DBD5328C236}" type="presParOf" srcId="{D861187D-8565-4591-9305-7A4B4D55CA16}" destId="{464C4069-2B51-43EE-8D6B-DE8D976ECA0A}" srcOrd="0" destOrd="0" presId="urn:microsoft.com/office/officeart/2008/layout/VerticalCurvedList"/>
    <dgm:cxn modelId="{20E78852-C15A-4DCF-8D24-2AE018AB447A}" type="presParOf" srcId="{464C4069-2B51-43EE-8D6B-DE8D976ECA0A}" destId="{6F1656AC-FA38-4DE7-ABD0-218BB449E192}" srcOrd="0" destOrd="0" presId="urn:microsoft.com/office/officeart/2008/layout/VerticalCurvedList"/>
    <dgm:cxn modelId="{D5971AB8-7CF6-4ED4-B016-71D6659BF8B8}" type="presParOf" srcId="{6F1656AC-FA38-4DE7-ABD0-218BB449E192}" destId="{30DFA051-D7F9-4ADA-9BBD-8DB1CE33718D}" srcOrd="0" destOrd="0" presId="urn:microsoft.com/office/officeart/2008/layout/VerticalCurvedList"/>
    <dgm:cxn modelId="{B1A986B4-D815-4C17-B326-E79833CF4D83}" type="presParOf" srcId="{6F1656AC-FA38-4DE7-ABD0-218BB449E192}" destId="{E1709CA6-FB87-401A-9DDC-42C3BC67702C}" srcOrd="1" destOrd="0" presId="urn:microsoft.com/office/officeart/2008/layout/VerticalCurvedList"/>
    <dgm:cxn modelId="{3622A788-63E3-4E48-9CAA-DD9CDEBD3D53}" type="presParOf" srcId="{6F1656AC-FA38-4DE7-ABD0-218BB449E192}" destId="{C389346D-E004-4017-A6D9-BD2C0457AE38}" srcOrd="2" destOrd="0" presId="urn:microsoft.com/office/officeart/2008/layout/VerticalCurvedList"/>
    <dgm:cxn modelId="{77A6697A-1ECD-4920-B41E-D33CB1DBADDD}" type="presParOf" srcId="{6F1656AC-FA38-4DE7-ABD0-218BB449E192}" destId="{3B90BC25-6A9F-499F-B610-E4F8A61CC7BB}" srcOrd="3" destOrd="0" presId="urn:microsoft.com/office/officeart/2008/layout/VerticalCurvedList"/>
    <dgm:cxn modelId="{40B1427D-E022-4727-9FA4-06BEBC3FB9F8}" type="presParOf" srcId="{464C4069-2B51-43EE-8D6B-DE8D976ECA0A}" destId="{4B21B7E0-BF0D-4139-AEEE-A17A786460F4}" srcOrd="1" destOrd="0" presId="urn:microsoft.com/office/officeart/2008/layout/VerticalCurvedList"/>
    <dgm:cxn modelId="{57952F84-63EC-4AFC-A5BC-82056511669A}" type="presParOf" srcId="{464C4069-2B51-43EE-8D6B-DE8D976ECA0A}" destId="{3C29F0A9-B7AE-4A4E-918F-F3B9DC0B97F0}" srcOrd="2" destOrd="0" presId="urn:microsoft.com/office/officeart/2008/layout/VerticalCurvedList"/>
    <dgm:cxn modelId="{B68CB0C4-7DBE-4A77-95A8-27CB88AB136F}" type="presParOf" srcId="{3C29F0A9-B7AE-4A4E-918F-F3B9DC0B97F0}" destId="{BDD42AFA-4B9F-497D-83D0-7B95A765B480}" srcOrd="0" destOrd="0" presId="urn:microsoft.com/office/officeart/2008/layout/VerticalCurvedList"/>
    <dgm:cxn modelId="{DEE01DA1-1B2A-423E-BA99-8F69A027187D}" type="presParOf" srcId="{464C4069-2B51-43EE-8D6B-DE8D976ECA0A}" destId="{9FB2EB28-6ABF-4082-B8E9-B3A4714C2B5E}" srcOrd="3" destOrd="0" presId="urn:microsoft.com/office/officeart/2008/layout/VerticalCurvedList"/>
    <dgm:cxn modelId="{0E50EE1D-3C1E-4584-9534-078F19123478}" type="presParOf" srcId="{464C4069-2B51-43EE-8D6B-DE8D976ECA0A}" destId="{197362DA-CEAD-4246-BF5F-F230C4BAA529}" srcOrd="4" destOrd="0" presId="urn:microsoft.com/office/officeart/2008/layout/VerticalCurvedList"/>
    <dgm:cxn modelId="{016F35EE-F57C-410F-9BB2-D57D8F5B5611}" type="presParOf" srcId="{197362DA-CEAD-4246-BF5F-F230C4BAA529}" destId="{B29575BA-4B36-4A7C-A082-9B0143CD7D22}" srcOrd="0" destOrd="0" presId="urn:microsoft.com/office/officeart/2008/layout/VerticalCurvedList"/>
    <dgm:cxn modelId="{5A38BD77-BBF7-4122-86D4-9994270C51F9}" type="presParOf" srcId="{464C4069-2B51-43EE-8D6B-DE8D976ECA0A}" destId="{E4A322A2-0D40-401A-AF94-3DF85454E048}" srcOrd="5" destOrd="0" presId="urn:microsoft.com/office/officeart/2008/layout/VerticalCurvedList"/>
    <dgm:cxn modelId="{ADEADEE7-39C7-46B3-BA6D-D6379B81F37E}" type="presParOf" srcId="{464C4069-2B51-43EE-8D6B-DE8D976ECA0A}" destId="{837AB589-DDE0-4F0C-A0B3-BABA6C3EE9B2}" srcOrd="6" destOrd="0" presId="urn:microsoft.com/office/officeart/2008/layout/VerticalCurvedList"/>
    <dgm:cxn modelId="{B334D84B-5078-4CD7-8354-FB925CB8C7F2}" type="presParOf" srcId="{837AB589-DDE0-4F0C-A0B3-BABA6C3EE9B2}" destId="{70A1F756-E374-483B-BF24-1DBD520B17DE}" srcOrd="0" destOrd="0" presId="urn:microsoft.com/office/officeart/2008/layout/VerticalCurvedList"/>
    <dgm:cxn modelId="{C4E5C8E1-73AF-4DBE-95E7-6599923898B0}" type="presParOf" srcId="{464C4069-2B51-43EE-8D6B-DE8D976ECA0A}" destId="{8D650DDA-1502-410C-941A-B2E00298EB40}" srcOrd="7" destOrd="0" presId="urn:microsoft.com/office/officeart/2008/layout/VerticalCurvedList"/>
    <dgm:cxn modelId="{2743A177-0B60-4800-96F8-1A647BAAE3F3}" type="presParOf" srcId="{464C4069-2B51-43EE-8D6B-DE8D976ECA0A}" destId="{1F339E1A-1F84-4AA3-9775-5126AA81CA93}" srcOrd="8" destOrd="0" presId="urn:microsoft.com/office/officeart/2008/layout/VerticalCurvedList"/>
    <dgm:cxn modelId="{623581D7-249A-4462-B26E-D52835C8B2E4}" type="presParOf" srcId="{1F339E1A-1F84-4AA3-9775-5126AA81CA93}" destId="{CFDF4178-72EF-46A9-AD9C-A50D3082BBC4}" srcOrd="0" destOrd="0" presId="urn:microsoft.com/office/officeart/2008/layout/VerticalCurvedList"/>
    <dgm:cxn modelId="{9BBED3F0-06C4-4DED-B1E5-58CB74B2DC29}" type="presParOf" srcId="{464C4069-2B51-43EE-8D6B-DE8D976ECA0A}" destId="{562DA74A-2DF5-4712-B74D-8600A51BB827}" srcOrd="9" destOrd="0" presId="urn:microsoft.com/office/officeart/2008/layout/VerticalCurvedList"/>
    <dgm:cxn modelId="{43056A2A-6A29-4867-B973-CBCA35DD5495}" type="presParOf" srcId="{464C4069-2B51-43EE-8D6B-DE8D976ECA0A}" destId="{C44B7A97-B02A-472E-823E-5094EB6FF329}" srcOrd="10" destOrd="0" presId="urn:microsoft.com/office/officeart/2008/layout/VerticalCurvedList"/>
    <dgm:cxn modelId="{6FC3DB30-48DD-4E26-A1EF-2F45F880BC2F}" type="presParOf" srcId="{C44B7A97-B02A-472E-823E-5094EB6FF329}" destId="{7966D38F-D05D-4058-9D34-C37DE6ECC1E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CDB6CC7-0B2F-489E-9D55-683CE0975E9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DCE212C-9421-4260-9F5D-963ECBA44B12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th-TH" sz="2800" dirty="0" smtClean="0">
              <a:solidFill>
                <a:schemeClr val="tx1"/>
              </a:solidFill>
            </a:rPr>
            <a:t>ค่าไฟฟ้า,ค่าประปา</a:t>
          </a:r>
        </a:p>
        <a:p>
          <a:pPr rtl="0">
            <a:spcAft>
              <a:spcPts val="0"/>
            </a:spcAft>
          </a:pPr>
          <a:r>
            <a:rPr lang="th-TH" sz="2800" dirty="0" smtClean="0">
              <a:solidFill>
                <a:schemeClr val="tx1"/>
              </a:solidFill>
            </a:rPr>
            <a:t>ค่าไปรษณีย์,ค่าโทรศัพท์</a:t>
          </a:r>
        </a:p>
        <a:p>
          <a:pPr rtl="0">
            <a:spcAft>
              <a:spcPts val="0"/>
            </a:spcAft>
          </a:pPr>
          <a:endParaRPr lang="th-TH" sz="1800" dirty="0"/>
        </a:p>
      </dgm:t>
    </dgm:pt>
    <dgm:pt modelId="{BAC239BE-526E-461A-9529-717DB6D13BA6}" type="parTrans" cxnId="{2A444CCF-6985-4CA4-BDB0-7ECE6055E0ED}">
      <dgm:prSet/>
      <dgm:spPr/>
      <dgm:t>
        <a:bodyPr/>
        <a:lstStyle/>
        <a:p>
          <a:endParaRPr lang="th-TH"/>
        </a:p>
      </dgm:t>
    </dgm:pt>
    <dgm:pt modelId="{031A46EB-616C-453E-9E05-96F5AA6C2011}" type="sibTrans" cxnId="{2A444CCF-6985-4CA4-BDB0-7ECE6055E0ED}">
      <dgm:prSet/>
      <dgm:spPr/>
      <dgm:t>
        <a:bodyPr/>
        <a:lstStyle/>
        <a:p>
          <a:endParaRPr lang="th-TH"/>
        </a:p>
      </dgm:t>
    </dgm:pt>
    <dgm:pt modelId="{9466B45F-0EFE-4484-B5C3-F7DAF9F39BEA}" type="pres">
      <dgm:prSet presAssocID="{6CDB6CC7-0B2F-489E-9D55-683CE0975E9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EA6FF068-637A-46AE-A2FC-15EE30940276}" type="pres">
      <dgm:prSet presAssocID="{0DCE212C-9421-4260-9F5D-963ECBA44B12}" presName="linNode" presStyleCnt="0"/>
      <dgm:spPr/>
    </dgm:pt>
    <dgm:pt modelId="{2540DD82-EFAA-434D-804C-8384F31C5537}" type="pres">
      <dgm:prSet presAssocID="{0DCE212C-9421-4260-9F5D-963ECBA44B12}" presName="parentShp" presStyleLbl="node1" presStyleIdx="0" presStyleCnt="1" custScaleX="491363" custLinFactNeighborX="883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11B61D6-6A7D-4381-9536-917D0770ED10}" type="pres">
      <dgm:prSet presAssocID="{0DCE212C-9421-4260-9F5D-963ECBA44B12}" presName="childShp" presStyleLbl="bgAccFollowNode1" presStyleIdx="0" presStyleCnt="1">
        <dgm:presLayoutVars>
          <dgm:bulletEnabled val="1"/>
        </dgm:presLayoutVars>
      </dgm:prSet>
      <dgm:spPr/>
    </dgm:pt>
  </dgm:ptLst>
  <dgm:cxnLst>
    <dgm:cxn modelId="{2A444CCF-6985-4CA4-BDB0-7ECE6055E0ED}" srcId="{6CDB6CC7-0B2F-489E-9D55-683CE0975E9B}" destId="{0DCE212C-9421-4260-9F5D-963ECBA44B12}" srcOrd="0" destOrd="0" parTransId="{BAC239BE-526E-461A-9529-717DB6D13BA6}" sibTransId="{031A46EB-616C-453E-9E05-96F5AA6C2011}"/>
    <dgm:cxn modelId="{450E27AC-AF86-4B49-8253-1B3FDA9D20C7}" type="presOf" srcId="{6CDB6CC7-0B2F-489E-9D55-683CE0975E9B}" destId="{9466B45F-0EFE-4484-B5C3-F7DAF9F39BEA}" srcOrd="0" destOrd="0" presId="urn:microsoft.com/office/officeart/2005/8/layout/vList6"/>
    <dgm:cxn modelId="{16FEAC60-AD5D-4BA4-BE45-42A35A3CA240}" type="presOf" srcId="{0DCE212C-9421-4260-9F5D-963ECBA44B12}" destId="{2540DD82-EFAA-434D-804C-8384F31C5537}" srcOrd="0" destOrd="0" presId="urn:microsoft.com/office/officeart/2005/8/layout/vList6"/>
    <dgm:cxn modelId="{A6F6EDEB-A37A-4B10-B9A6-A4F2BE17C0FB}" type="presParOf" srcId="{9466B45F-0EFE-4484-B5C3-F7DAF9F39BEA}" destId="{EA6FF068-637A-46AE-A2FC-15EE30940276}" srcOrd="0" destOrd="0" presId="urn:microsoft.com/office/officeart/2005/8/layout/vList6"/>
    <dgm:cxn modelId="{1C9AF445-D4E9-4F22-8DA4-EA08041D762D}" type="presParOf" srcId="{EA6FF068-637A-46AE-A2FC-15EE30940276}" destId="{2540DD82-EFAA-434D-804C-8384F31C5537}" srcOrd="0" destOrd="0" presId="urn:microsoft.com/office/officeart/2005/8/layout/vList6"/>
    <dgm:cxn modelId="{D74E1B00-09FA-4BE4-84C0-2C018D43401E}" type="presParOf" srcId="{EA6FF068-637A-46AE-A2FC-15EE30940276}" destId="{611B61D6-6A7D-4381-9536-917D0770ED1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915C0AA-CAF3-4BC2-924F-A77F750F490C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5089314E-9B1F-49C3-9CA5-F0D0A859DC60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rtl="0"/>
          <a:r>
            <a:rPr lang="th-TH" sz="2800" dirty="0" smtClean="0">
              <a:solidFill>
                <a:schemeClr val="tx1"/>
              </a:solidFill>
            </a:rPr>
            <a:t>ค่าบริการสื่อสารโทรคมนาคม</a:t>
          </a:r>
          <a:endParaRPr lang="th-TH" sz="2800" dirty="0">
            <a:solidFill>
              <a:schemeClr val="tx1"/>
            </a:solidFill>
          </a:endParaRPr>
        </a:p>
      </dgm:t>
    </dgm:pt>
    <dgm:pt modelId="{6FDEC372-EFCF-4928-9E23-6F4CD2804C10}" type="parTrans" cxnId="{72310DEF-86BD-42F3-BF91-BC71454B89B3}">
      <dgm:prSet/>
      <dgm:spPr/>
      <dgm:t>
        <a:bodyPr/>
        <a:lstStyle/>
        <a:p>
          <a:endParaRPr lang="th-TH"/>
        </a:p>
      </dgm:t>
    </dgm:pt>
    <dgm:pt modelId="{299AF902-C3C6-457B-9695-5B879BF27452}" type="sibTrans" cxnId="{72310DEF-86BD-42F3-BF91-BC71454B89B3}">
      <dgm:prSet/>
      <dgm:spPr/>
      <dgm:t>
        <a:bodyPr/>
        <a:lstStyle/>
        <a:p>
          <a:endParaRPr lang="th-TH"/>
        </a:p>
      </dgm:t>
    </dgm:pt>
    <dgm:pt modelId="{AA505625-6F74-4620-A873-483E50D8180F}" type="pres">
      <dgm:prSet presAssocID="{6915C0AA-CAF3-4BC2-924F-A77F750F490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368E1E56-C79C-4ECF-815F-DC0E22351344}" type="pres">
      <dgm:prSet presAssocID="{5089314E-9B1F-49C3-9CA5-F0D0A859DC60}" presName="linNode" presStyleCnt="0"/>
      <dgm:spPr/>
    </dgm:pt>
    <dgm:pt modelId="{FD02FC6C-875E-4340-ACF3-20333FBFB751}" type="pres">
      <dgm:prSet presAssocID="{5089314E-9B1F-49C3-9CA5-F0D0A859DC60}" presName="parentShp" presStyleLbl="node1" presStyleIdx="0" presStyleCnt="1" custScaleX="545924" custLinFactNeighborX="-225" custLinFactNeighborY="-490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33FB549-6D7C-4B9F-9553-EA1AE32B055D}" type="pres">
      <dgm:prSet presAssocID="{5089314E-9B1F-49C3-9CA5-F0D0A859DC60}" presName="childShp" presStyleLbl="bgAccFollowNode1" presStyleIdx="0" presStyleCnt="1">
        <dgm:presLayoutVars>
          <dgm:bulletEnabled val="1"/>
        </dgm:presLayoutVars>
      </dgm:prSet>
      <dgm:spPr/>
    </dgm:pt>
  </dgm:ptLst>
  <dgm:cxnLst>
    <dgm:cxn modelId="{D96104A8-FE0B-4824-AE2E-105E8488B2C7}" type="presOf" srcId="{5089314E-9B1F-49C3-9CA5-F0D0A859DC60}" destId="{FD02FC6C-875E-4340-ACF3-20333FBFB751}" srcOrd="0" destOrd="0" presId="urn:microsoft.com/office/officeart/2005/8/layout/vList6"/>
    <dgm:cxn modelId="{D1545938-50F7-4597-81A7-BE063C000EAD}" type="presOf" srcId="{6915C0AA-CAF3-4BC2-924F-A77F750F490C}" destId="{AA505625-6F74-4620-A873-483E50D8180F}" srcOrd="0" destOrd="0" presId="urn:microsoft.com/office/officeart/2005/8/layout/vList6"/>
    <dgm:cxn modelId="{72310DEF-86BD-42F3-BF91-BC71454B89B3}" srcId="{6915C0AA-CAF3-4BC2-924F-A77F750F490C}" destId="{5089314E-9B1F-49C3-9CA5-F0D0A859DC60}" srcOrd="0" destOrd="0" parTransId="{6FDEC372-EFCF-4928-9E23-6F4CD2804C10}" sibTransId="{299AF902-C3C6-457B-9695-5B879BF27452}"/>
    <dgm:cxn modelId="{A5F8B1B6-CAE4-4AFF-B7FD-3056EFABB342}" type="presParOf" srcId="{AA505625-6F74-4620-A873-483E50D8180F}" destId="{368E1E56-C79C-4ECF-815F-DC0E22351344}" srcOrd="0" destOrd="0" presId="urn:microsoft.com/office/officeart/2005/8/layout/vList6"/>
    <dgm:cxn modelId="{6856AC47-6A65-4D9F-89D3-FE8C724A7DE7}" type="presParOf" srcId="{368E1E56-C79C-4ECF-815F-DC0E22351344}" destId="{FD02FC6C-875E-4340-ACF3-20333FBFB751}" srcOrd="0" destOrd="0" presId="urn:microsoft.com/office/officeart/2005/8/layout/vList6"/>
    <dgm:cxn modelId="{EFB34CB5-4159-4F9A-8223-4E4497E0A7CA}" type="presParOf" srcId="{368E1E56-C79C-4ECF-815F-DC0E22351344}" destId="{B33FB549-6D7C-4B9F-9553-EA1AE32B055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6CDB6CC7-0B2F-489E-9D55-683CE0975E9B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DCE212C-9421-4260-9F5D-963ECBA44B12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 rtl="0">
            <a:spcAft>
              <a:spcPts val="0"/>
            </a:spcAft>
          </a:pPr>
          <a:r>
            <a:rPr lang="th-TH" sz="2800" dirty="0" smtClean="0">
              <a:solidFill>
                <a:schemeClr val="tx1"/>
              </a:solidFill>
            </a:rPr>
            <a:t>-</a:t>
          </a:r>
          <a:r>
            <a:rPr lang="th-TH" sz="2800" dirty="0" smtClean="0"/>
            <a:t> </a:t>
          </a:r>
          <a:r>
            <a:rPr lang="th-TH" sz="2800" dirty="0" smtClean="0">
              <a:solidFill>
                <a:schemeClr val="tx1"/>
              </a:solidFill>
            </a:rPr>
            <a:t>สำเนาใบแจ้งหนี้  </a:t>
          </a:r>
          <a:r>
            <a:rPr lang="th-TH" sz="2800" dirty="0" smtClean="0">
              <a:solidFill>
                <a:srgbClr val="FF0000"/>
              </a:solidFill>
            </a:rPr>
            <a:t>หรือ</a:t>
          </a:r>
        </a:p>
        <a:p>
          <a:pPr algn="l" rtl="0">
            <a:spcAft>
              <a:spcPts val="0"/>
            </a:spcAft>
          </a:pPr>
          <a:r>
            <a:rPr lang="th-TH" sz="2800" dirty="0" smtClean="0">
              <a:solidFill>
                <a:schemeClr val="tx1"/>
              </a:solidFill>
            </a:rPr>
            <a:t>- ใบประมาณการค่าใช้จ่าย</a:t>
          </a:r>
          <a:endParaRPr lang="th-TH" sz="2800" dirty="0">
            <a:solidFill>
              <a:schemeClr val="tx1"/>
            </a:solidFill>
          </a:endParaRPr>
        </a:p>
      </dgm:t>
    </dgm:pt>
    <dgm:pt modelId="{BAC239BE-526E-461A-9529-717DB6D13BA6}" type="parTrans" cxnId="{2A444CCF-6985-4CA4-BDB0-7ECE6055E0ED}">
      <dgm:prSet/>
      <dgm:spPr/>
      <dgm:t>
        <a:bodyPr/>
        <a:lstStyle/>
        <a:p>
          <a:endParaRPr lang="th-TH"/>
        </a:p>
      </dgm:t>
    </dgm:pt>
    <dgm:pt modelId="{031A46EB-616C-453E-9E05-96F5AA6C2011}" type="sibTrans" cxnId="{2A444CCF-6985-4CA4-BDB0-7ECE6055E0ED}">
      <dgm:prSet/>
      <dgm:spPr/>
      <dgm:t>
        <a:bodyPr/>
        <a:lstStyle/>
        <a:p>
          <a:endParaRPr lang="th-TH"/>
        </a:p>
      </dgm:t>
    </dgm:pt>
    <dgm:pt modelId="{C805DCE7-9F70-4D9F-A558-5F48B128A383}" type="pres">
      <dgm:prSet presAssocID="{6CDB6CC7-0B2F-489E-9D55-683CE0975E9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EE757AAF-A4C8-4DAC-A825-F52E66BA88FE}" type="pres">
      <dgm:prSet presAssocID="{0DCE212C-9421-4260-9F5D-963ECBA44B12}" presName="root" presStyleCnt="0"/>
      <dgm:spPr/>
    </dgm:pt>
    <dgm:pt modelId="{4DED384F-80B4-4445-ADA4-383A521EAD92}" type="pres">
      <dgm:prSet presAssocID="{0DCE212C-9421-4260-9F5D-963ECBA44B12}" presName="rootComposite" presStyleCnt="0"/>
      <dgm:spPr/>
    </dgm:pt>
    <dgm:pt modelId="{27A77E4A-70D4-4DD5-B974-D4F671A17A7E}" type="pres">
      <dgm:prSet presAssocID="{0DCE212C-9421-4260-9F5D-963ECBA44B12}" presName="rootText" presStyleLbl="node1" presStyleIdx="0" presStyleCnt="1" custScaleX="212228" custScaleY="207286" custLinFactNeighborY="-42299"/>
      <dgm:spPr/>
      <dgm:t>
        <a:bodyPr/>
        <a:lstStyle/>
        <a:p>
          <a:endParaRPr lang="th-TH"/>
        </a:p>
      </dgm:t>
    </dgm:pt>
    <dgm:pt modelId="{AEA88C95-31ED-40F2-83AE-C9081D80433A}" type="pres">
      <dgm:prSet presAssocID="{0DCE212C-9421-4260-9F5D-963ECBA44B12}" presName="rootConnector" presStyleLbl="node1" presStyleIdx="0" presStyleCnt="1"/>
      <dgm:spPr/>
      <dgm:t>
        <a:bodyPr/>
        <a:lstStyle/>
        <a:p>
          <a:endParaRPr lang="th-TH"/>
        </a:p>
      </dgm:t>
    </dgm:pt>
    <dgm:pt modelId="{BC6B1348-C79C-49AB-9AB0-5CE73BAD0570}" type="pres">
      <dgm:prSet presAssocID="{0DCE212C-9421-4260-9F5D-963ECBA44B12}" presName="childShape" presStyleCnt="0"/>
      <dgm:spPr/>
    </dgm:pt>
  </dgm:ptLst>
  <dgm:cxnLst>
    <dgm:cxn modelId="{3F4F606D-5D8E-4F9C-9878-5AA020962D1F}" type="presOf" srcId="{0DCE212C-9421-4260-9F5D-963ECBA44B12}" destId="{27A77E4A-70D4-4DD5-B974-D4F671A17A7E}" srcOrd="0" destOrd="0" presId="urn:microsoft.com/office/officeart/2005/8/layout/hierarchy3"/>
    <dgm:cxn modelId="{1544128F-58E4-4340-8ADD-013D0380293B}" type="presOf" srcId="{0DCE212C-9421-4260-9F5D-963ECBA44B12}" destId="{AEA88C95-31ED-40F2-83AE-C9081D80433A}" srcOrd="1" destOrd="0" presId="urn:microsoft.com/office/officeart/2005/8/layout/hierarchy3"/>
    <dgm:cxn modelId="{2A444CCF-6985-4CA4-BDB0-7ECE6055E0ED}" srcId="{6CDB6CC7-0B2F-489E-9D55-683CE0975E9B}" destId="{0DCE212C-9421-4260-9F5D-963ECBA44B12}" srcOrd="0" destOrd="0" parTransId="{BAC239BE-526E-461A-9529-717DB6D13BA6}" sibTransId="{031A46EB-616C-453E-9E05-96F5AA6C2011}"/>
    <dgm:cxn modelId="{0ECC5177-79F8-438C-8C69-761ADB48D24D}" type="presOf" srcId="{6CDB6CC7-0B2F-489E-9D55-683CE0975E9B}" destId="{C805DCE7-9F70-4D9F-A558-5F48B128A383}" srcOrd="0" destOrd="0" presId="urn:microsoft.com/office/officeart/2005/8/layout/hierarchy3"/>
    <dgm:cxn modelId="{9EEBAB66-7DCC-4C2E-A632-CE161F4F8313}" type="presParOf" srcId="{C805DCE7-9F70-4D9F-A558-5F48B128A383}" destId="{EE757AAF-A4C8-4DAC-A825-F52E66BA88FE}" srcOrd="0" destOrd="0" presId="urn:microsoft.com/office/officeart/2005/8/layout/hierarchy3"/>
    <dgm:cxn modelId="{02531F8E-FB88-49F2-8360-1D512CAE4019}" type="presParOf" srcId="{EE757AAF-A4C8-4DAC-A825-F52E66BA88FE}" destId="{4DED384F-80B4-4445-ADA4-383A521EAD92}" srcOrd="0" destOrd="0" presId="urn:microsoft.com/office/officeart/2005/8/layout/hierarchy3"/>
    <dgm:cxn modelId="{1EF6A43B-2446-41C9-BC56-11461A4F8D51}" type="presParOf" srcId="{4DED384F-80B4-4445-ADA4-383A521EAD92}" destId="{27A77E4A-70D4-4DD5-B974-D4F671A17A7E}" srcOrd="0" destOrd="0" presId="urn:microsoft.com/office/officeart/2005/8/layout/hierarchy3"/>
    <dgm:cxn modelId="{84E35857-C55B-46D1-8961-3F6844C7EC62}" type="presParOf" srcId="{4DED384F-80B4-4445-ADA4-383A521EAD92}" destId="{AEA88C95-31ED-40F2-83AE-C9081D80433A}" srcOrd="1" destOrd="0" presId="urn:microsoft.com/office/officeart/2005/8/layout/hierarchy3"/>
    <dgm:cxn modelId="{89AFA919-CCB3-40CF-9069-F4CE7119E183}" type="presParOf" srcId="{EE757AAF-A4C8-4DAC-A825-F52E66BA88FE}" destId="{BC6B1348-C79C-49AB-9AB0-5CE73BAD0570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915C0AA-CAF3-4BC2-924F-A77F750F490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5089314E-9B1F-49C3-9CA5-F0D0A859DC60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th-TH" dirty="0" smtClean="0">
              <a:solidFill>
                <a:schemeClr val="tx1"/>
              </a:solidFill>
            </a:rPr>
            <a:t>-สำเนาใบส่งของ/สำเนาใบแจ้งหนี้</a:t>
          </a:r>
        </a:p>
        <a:p>
          <a:pPr rtl="0">
            <a:spcAft>
              <a:spcPts val="0"/>
            </a:spcAft>
          </a:pPr>
          <a:r>
            <a:rPr lang="th-TH" dirty="0" smtClean="0">
              <a:solidFill>
                <a:schemeClr val="tx1"/>
              </a:solidFill>
            </a:rPr>
            <a:t>-รายงานงานตรวจรับ </a:t>
          </a:r>
        </a:p>
        <a:p>
          <a:pPr rtl="0">
            <a:spcAft>
              <a:spcPts val="0"/>
            </a:spcAft>
          </a:pPr>
          <a:r>
            <a:rPr lang="th-TH" dirty="0" smtClean="0">
              <a:solidFill>
                <a:srgbClr val="C00000"/>
              </a:solidFill>
            </a:rPr>
            <a:t>(จัดซื้อจัดจ้างตามระเบียบพัสดุฯ)</a:t>
          </a:r>
          <a:endParaRPr lang="th-TH" dirty="0">
            <a:solidFill>
              <a:srgbClr val="C00000"/>
            </a:solidFill>
          </a:endParaRPr>
        </a:p>
      </dgm:t>
    </dgm:pt>
    <dgm:pt modelId="{6FDEC372-EFCF-4928-9E23-6F4CD2804C10}" type="parTrans" cxnId="{72310DEF-86BD-42F3-BF91-BC71454B89B3}">
      <dgm:prSet/>
      <dgm:spPr/>
      <dgm:t>
        <a:bodyPr/>
        <a:lstStyle/>
        <a:p>
          <a:endParaRPr lang="th-TH"/>
        </a:p>
      </dgm:t>
    </dgm:pt>
    <dgm:pt modelId="{299AF902-C3C6-457B-9695-5B879BF27452}" type="sibTrans" cxnId="{72310DEF-86BD-42F3-BF91-BC71454B89B3}">
      <dgm:prSet/>
      <dgm:spPr/>
      <dgm:t>
        <a:bodyPr/>
        <a:lstStyle/>
        <a:p>
          <a:endParaRPr lang="th-TH"/>
        </a:p>
      </dgm:t>
    </dgm:pt>
    <dgm:pt modelId="{4A3F8EBC-8A81-4E37-95FB-D674772B0167}" type="pres">
      <dgm:prSet presAssocID="{6915C0AA-CAF3-4BC2-924F-A77F750F490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E834ACB-8E08-413D-B668-CDEC6ABA3CB2}" type="pres">
      <dgm:prSet presAssocID="{5089314E-9B1F-49C3-9CA5-F0D0A859DC60}" presName="parentText" presStyleLbl="node1" presStyleIdx="0" presStyleCnt="1" custScaleY="12299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D9AFD58-D180-4DA2-AC27-1A5132B68EA6}" type="presOf" srcId="{5089314E-9B1F-49C3-9CA5-F0D0A859DC60}" destId="{0E834ACB-8E08-413D-B668-CDEC6ABA3CB2}" srcOrd="0" destOrd="0" presId="urn:microsoft.com/office/officeart/2005/8/layout/vList2"/>
    <dgm:cxn modelId="{AEA469CB-310D-423B-A7A5-FF3F2A247E63}" type="presOf" srcId="{6915C0AA-CAF3-4BC2-924F-A77F750F490C}" destId="{4A3F8EBC-8A81-4E37-95FB-D674772B0167}" srcOrd="0" destOrd="0" presId="urn:microsoft.com/office/officeart/2005/8/layout/vList2"/>
    <dgm:cxn modelId="{72310DEF-86BD-42F3-BF91-BC71454B89B3}" srcId="{6915C0AA-CAF3-4BC2-924F-A77F750F490C}" destId="{5089314E-9B1F-49C3-9CA5-F0D0A859DC60}" srcOrd="0" destOrd="0" parTransId="{6FDEC372-EFCF-4928-9E23-6F4CD2804C10}" sibTransId="{299AF902-C3C6-457B-9695-5B879BF27452}"/>
    <dgm:cxn modelId="{C8822EBF-B1CB-4264-85E3-B98AFCACA9E6}" type="presParOf" srcId="{4A3F8EBC-8A81-4E37-95FB-D674772B0167}" destId="{0E834ACB-8E08-413D-B668-CDEC6ABA3CB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C134F640-D6B6-4941-A7D9-6F8E67FA74C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3D495BB-8DBB-4598-BD6A-0CA60B82F167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en-US" dirty="0" smtClean="0">
              <a:solidFill>
                <a:schemeClr val="tx1"/>
              </a:solidFill>
            </a:rPr>
            <a:t>Dr. </a:t>
          </a:r>
          <a:r>
            <a:rPr lang="th-TH" dirty="0" smtClean="0">
              <a:solidFill>
                <a:schemeClr val="tx1"/>
              </a:solidFill>
            </a:rPr>
            <a:t>ค่าไฟฟ้า  (5104020101.101)</a:t>
          </a:r>
        </a:p>
        <a:p>
          <a:pPr rtl="0">
            <a:spcAft>
              <a:spcPts val="0"/>
            </a:spcAft>
          </a:pPr>
          <a:r>
            <a:rPr lang="en-US" dirty="0" smtClean="0">
              <a:solidFill>
                <a:schemeClr val="tx1"/>
              </a:solidFill>
            </a:rPr>
            <a:t>Dr. </a:t>
          </a:r>
          <a:r>
            <a:rPr lang="th-TH" dirty="0" smtClean="0">
              <a:solidFill>
                <a:schemeClr val="tx1"/>
              </a:solidFill>
            </a:rPr>
            <a:t>ค่าประปา  (5104020103.101)</a:t>
          </a:r>
        </a:p>
        <a:p>
          <a:pPr rtl="0">
            <a:spcAft>
              <a:spcPts val="0"/>
            </a:spcAft>
          </a:pPr>
          <a:r>
            <a:rPr lang="en-US" dirty="0" smtClean="0">
              <a:solidFill>
                <a:schemeClr val="tx1"/>
              </a:solidFill>
            </a:rPr>
            <a:t>Dr. </a:t>
          </a:r>
          <a:r>
            <a:rPr lang="th-TH" dirty="0" smtClean="0">
              <a:solidFill>
                <a:schemeClr val="tx1"/>
              </a:solidFill>
            </a:rPr>
            <a:t>ค่าไปรษณีย์โทรเลข  (5104020107.101)</a:t>
          </a:r>
        </a:p>
        <a:p>
          <a:pPr rtl="0">
            <a:spcAft>
              <a:spcPts val="0"/>
            </a:spcAft>
          </a:pPr>
          <a:r>
            <a:rPr lang="en-US" dirty="0" smtClean="0">
              <a:solidFill>
                <a:schemeClr val="tx1"/>
              </a:solidFill>
            </a:rPr>
            <a:t>Dr. </a:t>
          </a:r>
          <a:r>
            <a:rPr lang="th-TH" dirty="0" smtClean="0">
              <a:solidFill>
                <a:schemeClr val="tx1"/>
              </a:solidFill>
            </a:rPr>
            <a:t>ค่าโทรศัพท์  (5104020105.101)</a:t>
          </a:r>
        </a:p>
        <a:p>
          <a:pPr rtl="0">
            <a:spcAft>
              <a:spcPct val="35000"/>
            </a:spcAft>
          </a:pPr>
          <a:r>
            <a:rPr lang="en-US" dirty="0" smtClean="0">
              <a:solidFill>
                <a:schemeClr val="tx1"/>
              </a:solidFill>
            </a:rPr>
            <a:t>Dr.</a:t>
          </a:r>
          <a:r>
            <a:rPr lang="th-TH" dirty="0" smtClean="0">
              <a:solidFill>
                <a:schemeClr val="tx1"/>
              </a:solidFill>
            </a:rPr>
            <a:t> ค่าบริการสื่อสารโทรคมนาคม  (5104020107.101)</a:t>
          </a:r>
        </a:p>
        <a:p>
          <a:pPr rtl="0">
            <a:spcAft>
              <a:spcPct val="35000"/>
            </a:spcAft>
          </a:pPr>
          <a:r>
            <a:rPr lang="en-US" dirty="0" smtClean="0">
              <a:solidFill>
                <a:schemeClr val="tx1"/>
              </a:solidFill>
            </a:rPr>
            <a:t>            Cr. </a:t>
          </a:r>
          <a:r>
            <a:rPr lang="th-TH" dirty="0" smtClean="0">
              <a:solidFill>
                <a:schemeClr val="tx1"/>
              </a:solidFill>
            </a:rPr>
            <a:t>ค่าสาธารณูปโภคค้างจ่าย  (2102040199.117)</a:t>
          </a:r>
          <a:endParaRPr lang="th-TH" dirty="0">
            <a:solidFill>
              <a:schemeClr val="tx1"/>
            </a:solidFill>
          </a:endParaRPr>
        </a:p>
      </dgm:t>
    </dgm:pt>
    <dgm:pt modelId="{5A66E1EF-6D3E-4DFD-AE89-D5327ED4EBEE}" type="parTrans" cxnId="{52C4CBDB-C6C0-4634-B296-EBB96FB2F393}">
      <dgm:prSet/>
      <dgm:spPr/>
      <dgm:t>
        <a:bodyPr/>
        <a:lstStyle/>
        <a:p>
          <a:endParaRPr lang="th-TH"/>
        </a:p>
      </dgm:t>
    </dgm:pt>
    <dgm:pt modelId="{3638ED9C-5289-4006-8878-417A61F0B5F8}" type="sibTrans" cxnId="{52C4CBDB-C6C0-4634-B296-EBB96FB2F393}">
      <dgm:prSet/>
      <dgm:spPr/>
      <dgm:t>
        <a:bodyPr/>
        <a:lstStyle/>
        <a:p>
          <a:endParaRPr lang="th-TH"/>
        </a:p>
      </dgm:t>
    </dgm:pt>
    <dgm:pt modelId="{1D9EE19B-21BD-4D27-B34F-3CEB77EE9172}" type="pres">
      <dgm:prSet presAssocID="{C134F640-D6B6-4941-A7D9-6F8E67FA74C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E3B5616-1C97-42F5-8E51-3DC8EBEB4CC2}" type="pres">
      <dgm:prSet presAssocID="{93D495BB-8DBB-4598-BD6A-0CA60B82F1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2C4CBDB-C6C0-4634-B296-EBB96FB2F393}" srcId="{C134F640-D6B6-4941-A7D9-6F8E67FA74C8}" destId="{93D495BB-8DBB-4598-BD6A-0CA60B82F167}" srcOrd="0" destOrd="0" parTransId="{5A66E1EF-6D3E-4DFD-AE89-D5327ED4EBEE}" sibTransId="{3638ED9C-5289-4006-8878-417A61F0B5F8}"/>
    <dgm:cxn modelId="{DAB76005-6B4F-479A-B215-7748DF6B6E38}" type="presOf" srcId="{93D495BB-8DBB-4598-BD6A-0CA60B82F167}" destId="{7E3B5616-1C97-42F5-8E51-3DC8EBEB4CC2}" srcOrd="0" destOrd="0" presId="urn:microsoft.com/office/officeart/2005/8/layout/vList2"/>
    <dgm:cxn modelId="{1773DD96-F019-4F4C-92FC-81CAE8030CB5}" type="presOf" srcId="{C134F640-D6B6-4941-A7D9-6F8E67FA74C8}" destId="{1D9EE19B-21BD-4D27-B34F-3CEB77EE9172}" srcOrd="0" destOrd="0" presId="urn:microsoft.com/office/officeart/2005/8/layout/vList2"/>
    <dgm:cxn modelId="{62081A57-CEE1-409E-A250-EE770E21C41D}" type="presParOf" srcId="{1D9EE19B-21BD-4D27-B34F-3CEB77EE9172}" destId="{7E3B5616-1C97-42F5-8E51-3DC8EBEB4CC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3D8F25F-756D-49DF-B0D4-1A9A28D0853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40F00B9-F022-4A30-B9FF-140A7B4C59A2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b="0" dirty="0" smtClean="0"/>
            <a:t>ตัวอย่าง   รพ.รับเงินค่าบัตรประกันสุขภาพแรงงานต่างด้าว จำนวน  1 ราย จำนวนเงิน 2,700  บาท</a:t>
          </a:r>
          <a:endParaRPr lang="th-TH" sz="2400" b="0" dirty="0"/>
        </a:p>
      </dgm:t>
    </dgm:pt>
    <dgm:pt modelId="{55798980-18A3-485B-B733-55B1F0C8B241}" type="parTrans" cxnId="{D6ADCE86-BC6F-47C5-B77E-9C4876553525}">
      <dgm:prSet/>
      <dgm:spPr/>
      <dgm:t>
        <a:bodyPr/>
        <a:lstStyle/>
        <a:p>
          <a:endParaRPr lang="th-TH"/>
        </a:p>
      </dgm:t>
    </dgm:pt>
    <dgm:pt modelId="{546BD966-8651-49E4-A69F-B941737370C4}" type="sibTrans" cxnId="{D6ADCE86-BC6F-47C5-B77E-9C4876553525}">
      <dgm:prSet/>
      <dgm:spPr/>
      <dgm:t>
        <a:bodyPr/>
        <a:lstStyle/>
        <a:p>
          <a:endParaRPr lang="th-TH"/>
        </a:p>
      </dgm:t>
    </dgm:pt>
    <dgm:pt modelId="{F8A63A6D-CFC5-4390-8B1F-475CA40F3188}" type="pres">
      <dgm:prSet presAssocID="{53D8F25F-756D-49DF-B0D4-1A9A28D085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FCD55604-3167-4636-8A91-72257C756A8B}" type="pres">
      <dgm:prSet presAssocID="{E40F00B9-F022-4A30-B9FF-140A7B4C59A2}" presName="parentText" presStyleLbl="node1" presStyleIdx="0" presStyleCnt="1" custScaleY="36507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00BAFD3-80AF-4E91-B65B-D317BD9822C1}" type="presOf" srcId="{E40F00B9-F022-4A30-B9FF-140A7B4C59A2}" destId="{FCD55604-3167-4636-8A91-72257C756A8B}" srcOrd="0" destOrd="0" presId="urn:microsoft.com/office/officeart/2005/8/layout/vList2"/>
    <dgm:cxn modelId="{9B72444A-EA7F-4D11-8955-5BB8E5D40D63}" type="presOf" srcId="{53D8F25F-756D-49DF-B0D4-1A9A28D08534}" destId="{F8A63A6D-CFC5-4390-8B1F-475CA40F3188}" srcOrd="0" destOrd="0" presId="urn:microsoft.com/office/officeart/2005/8/layout/vList2"/>
    <dgm:cxn modelId="{D6ADCE86-BC6F-47C5-B77E-9C4876553525}" srcId="{53D8F25F-756D-49DF-B0D4-1A9A28D08534}" destId="{E40F00B9-F022-4A30-B9FF-140A7B4C59A2}" srcOrd="0" destOrd="0" parTransId="{55798980-18A3-485B-B733-55B1F0C8B241}" sibTransId="{546BD966-8651-49E4-A69F-B941737370C4}"/>
    <dgm:cxn modelId="{D015E943-F35F-4D7F-81EE-BB497A728D7D}" type="presParOf" srcId="{F8A63A6D-CFC5-4390-8B1F-475CA40F3188}" destId="{FCD55604-3167-4636-8A91-72257C756A8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3C3D1105-330D-43ED-AD28-5792E87D8D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159634F-6A48-470B-B3DA-7C19BEB29EAD}">
      <dgm:prSet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เงินสด  (1101010101.101)		          2,200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รายได้ค่าตรวจสุขภาพแรงงานต่างด้าว (4301020106.515)	           500</a:t>
          </a:r>
          <a:endParaRPr lang="th-TH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r>
            <a:rPr lang="th-TH" b="1" dirty="0" smtClean="0">
              <a:effectLst/>
            </a:rPr>
            <a:t>            รายได้ค่ารักษาแรงงานต่างด้าวรับล่วงหน้า (2103010103.502)        1,514</a:t>
          </a:r>
        </a:p>
        <a:p>
          <a:pPr rtl="0"/>
          <a:r>
            <a:rPr lang="th-TH" dirty="0" smtClean="0"/>
            <a:t>              เงินรับฝากกองทุนแรงงานต่างด้าว-ค่าบริหารจัดการ (2111020199.501)      130</a:t>
          </a:r>
        </a:p>
        <a:p>
          <a:pPr rtl="0"/>
          <a:r>
            <a:rPr lang="th-TH" dirty="0" smtClean="0"/>
            <a:t>              เงินรับฝากกองทุนแรงงานต่างด้าว-ค่าใช้จ่ายสูง (2111020199.502)	           350</a:t>
          </a:r>
        </a:p>
        <a:p>
          <a:pPr rtl="0"/>
          <a:r>
            <a:rPr lang="th-TH" dirty="0" smtClean="0"/>
            <a:t>              เงินรับฝากกองทุนแรงงานต่างด้าว-</a:t>
          </a:r>
          <a:r>
            <a:rPr lang="en-US" dirty="0" smtClean="0"/>
            <a:t>P&amp;P </a:t>
          </a:r>
          <a:r>
            <a:rPr lang="th-TH" dirty="0" smtClean="0"/>
            <a:t>(211102199.503)                       206</a:t>
          </a:r>
          <a:endParaRPr lang="th-TH" dirty="0"/>
        </a:p>
      </dgm:t>
    </dgm:pt>
    <dgm:pt modelId="{50AF995A-84B3-4A04-BE92-E0F2107DDF9D}" type="parTrans" cxnId="{280F8ABD-FC08-4920-AFAB-D438DB22F1BF}">
      <dgm:prSet/>
      <dgm:spPr/>
      <dgm:t>
        <a:bodyPr/>
        <a:lstStyle/>
        <a:p>
          <a:endParaRPr lang="th-TH"/>
        </a:p>
      </dgm:t>
    </dgm:pt>
    <dgm:pt modelId="{B4269ED9-D621-4D6A-86F8-DDECE5C0EE89}" type="sibTrans" cxnId="{280F8ABD-FC08-4920-AFAB-D438DB22F1BF}">
      <dgm:prSet/>
      <dgm:spPr/>
      <dgm:t>
        <a:bodyPr/>
        <a:lstStyle/>
        <a:p>
          <a:endParaRPr lang="th-TH"/>
        </a:p>
      </dgm:t>
    </dgm:pt>
    <dgm:pt modelId="{B8C435AF-0F8D-4BEE-A644-648BCFEBEB57}" type="pres">
      <dgm:prSet presAssocID="{3C3D1105-330D-43ED-AD28-5792E87D8D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4167527-1A8A-4E02-8300-232DEB6DF12B}" type="pres">
      <dgm:prSet presAssocID="{6159634F-6A48-470B-B3DA-7C19BEB29EA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DB584E0-36C8-4FEE-BAD7-4152D3F9F607}" type="presOf" srcId="{6159634F-6A48-470B-B3DA-7C19BEB29EAD}" destId="{24167527-1A8A-4E02-8300-232DEB6DF12B}" srcOrd="0" destOrd="0" presId="urn:microsoft.com/office/officeart/2005/8/layout/vList2"/>
    <dgm:cxn modelId="{1D20D2EF-03F6-4524-902E-0B3DD48AC03C}" type="presOf" srcId="{3C3D1105-330D-43ED-AD28-5792E87D8D00}" destId="{B8C435AF-0F8D-4BEE-A644-648BCFEBEB57}" srcOrd="0" destOrd="0" presId="urn:microsoft.com/office/officeart/2005/8/layout/vList2"/>
    <dgm:cxn modelId="{280F8ABD-FC08-4920-AFAB-D438DB22F1BF}" srcId="{3C3D1105-330D-43ED-AD28-5792E87D8D00}" destId="{6159634F-6A48-470B-B3DA-7C19BEB29EAD}" srcOrd="0" destOrd="0" parTransId="{50AF995A-84B3-4A04-BE92-E0F2107DDF9D}" sibTransId="{B4269ED9-D621-4D6A-86F8-DDECE5C0EE89}"/>
    <dgm:cxn modelId="{9A76BA4F-661D-44DD-A0A8-D2D47A5CBE8E}" type="presParOf" srcId="{B8C435AF-0F8D-4BEE-A644-648BCFEBEB57}" destId="{24167527-1A8A-4E02-8300-232DEB6DF12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006ACC3-9C82-4E0A-B538-ED4E81C98B9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E2A7477-640C-4C52-AF57-7EB0F4B955D9}">
      <dgm:prSet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th-TH" b="0" dirty="0" smtClean="0"/>
            <a:t>สิ้นเดือน  </a:t>
          </a:r>
          <a:r>
            <a:rPr lang="th-TH" b="1" dirty="0" smtClean="0"/>
            <a:t>ปรับปรุงรายได้ค่ารักษาแรงงานต่างด้าวรับล่วงหน้า กับ ลูกหนี้ค่ารักษาแรงงานต่างด้าว </a:t>
          </a:r>
          <a:r>
            <a:rPr lang="en-US" b="1" dirty="0" smtClean="0"/>
            <a:t>OP/IP</a:t>
          </a:r>
          <a:r>
            <a:rPr lang="th-TH" b="1" dirty="0" smtClean="0"/>
            <a:t> เท่ากับยอดที่คำนวณได้ตามสัดส่วนการขึ้นทะเบียนของแต่ละประเภทบัตร</a:t>
          </a:r>
          <a:endParaRPr lang="th-TH" dirty="0"/>
        </a:p>
      </dgm:t>
    </dgm:pt>
    <dgm:pt modelId="{10649F1B-9CC9-40B6-84F1-4AA0034462AD}" type="parTrans" cxnId="{71698569-3951-403F-8776-70015CC6B157}">
      <dgm:prSet/>
      <dgm:spPr/>
      <dgm:t>
        <a:bodyPr/>
        <a:lstStyle/>
        <a:p>
          <a:endParaRPr lang="th-TH"/>
        </a:p>
      </dgm:t>
    </dgm:pt>
    <dgm:pt modelId="{57192970-C0F5-4B80-8B61-B9527295E722}" type="sibTrans" cxnId="{71698569-3951-403F-8776-70015CC6B157}">
      <dgm:prSet/>
      <dgm:spPr/>
      <dgm:t>
        <a:bodyPr/>
        <a:lstStyle/>
        <a:p>
          <a:endParaRPr lang="th-TH"/>
        </a:p>
      </dgm:t>
    </dgm:pt>
    <dgm:pt modelId="{53E97B3A-C59F-4810-B0A0-DDAA52B150E8}" type="pres">
      <dgm:prSet presAssocID="{5006ACC3-9C82-4E0A-B538-ED4E81C98B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A23B73B-73A7-482F-88E5-00645E1066C3}" type="pres">
      <dgm:prSet presAssocID="{EE2A7477-640C-4C52-AF57-7EB0F4B955D9}" presName="parentText" presStyleLbl="node1" presStyleIdx="0" presStyleCnt="1" custScaleY="9984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1698569-3951-403F-8776-70015CC6B157}" srcId="{5006ACC3-9C82-4E0A-B538-ED4E81C98B94}" destId="{EE2A7477-640C-4C52-AF57-7EB0F4B955D9}" srcOrd="0" destOrd="0" parTransId="{10649F1B-9CC9-40B6-84F1-4AA0034462AD}" sibTransId="{57192970-C0F5-4B80-8B61-B9527295E722}"/>
    <dgm:cxn modelId="{40C80451-77C6-4AF5-AC05-5B2C4E05EAA3}" type="presOf" srcId="{EE2A7477-640C-4C52-AF57-7EB0F4B955D9}" destId="{CA23B73B-73A7-482F-88E5-00645E1066C3}" srcOrd="0" destOrd="0" presId="urn:microsoft.com/office/officeart/2005/8/layout/vList2"/>
    <dgm:cxn modelId="{01AA4E70-21AD-45E5-9416-92FA8851E48D}" type="presOf" srcId="{5006ACC3-9C82-4E0A-B538-ED4E81C98B94}" destId="{53E97B3A-C59F-4810-B0A0-DDAA52B150E8}" srcOrd="0" destOrd="0" presId="urn:microsoft.com/office/officeart/2005/8/layout/vList2"/>
    <dgm:cxn modelId="{BD89B8AD-9B23-4F4F-AA49-2549BA382D57}" type="presParOf" srcId="{53E97B3A-C59F-4810-B0A0-DDAA52B150E8}" destId="{CA23B73B-73A7-482F-88E5-00645E1066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A9CA6332-B43A-44D5-9D63-D41ED296A39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C8B231C-B70C-4AB5-A433-C1CB4A2D9910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เงินฝากธนาคารนอกงบประมาณ-ออมทรัพย์  (1101030102.101)     3,600   </a:t>
          </a:r>
        </a:p>
        <a:p>
          <a:pPr rtl="0"/>
          <a:r>
            <a:rPr lang="en-US" dirty="0" smtClean="0"/>
            <a:t>       Cr. </a:t>
          </a:r>
          <a:r>
            <a:rPr lang="th-TH" dirty="0" smtClean="0"/>
            <a:t>รายได้ค่าบริการอื่นรับล่วงหน้า  (2103010103.101)		3,600</a:t>
          </a:r>
          <a:endParaRPr lang="th-TH" dirty="0"/>
        </a:p>
      </dgm:t>
    </dgm:pt>
    <dgm:pt modelId="{D2BAE718-F98A-46C5-9125-06B47BA150B5}" type="parTrans" cxnId="{01FFAD3F-C565-4D20-96C9-04172EBCA98A}">
      <dgm:prSet/>
      <dgm:spPr/>
      <dgm:t>
        <a:bodyPr/>
        <a:lstStyle/>
        <a:p>
          <a:endParaRPr lang="th-TH"/>
        </a:p>
      </dgm:t>
    </dgm:pt>
    <dgm:pt modelId="{8DD5346A-8AF7-4C55-B221-230859D49A8C}" type="sibTrans" cxnId="{01FFAD3F-C565-4D20-96C9-04172EBCA98A}">
      <dgm:prSet/>
      <dgm:spPr/>
      <dgm:t>
        <a:bodyPr/>
        <a:lstStyle/>
        <a:p>
          <a:endParaRPr lang="th-TH"/>
        </a:p>
      </dgm:t>
    </dgm:pt>
    <dgm:pt modelId="{A4D18555-77C8-4FC2-87D2-E214D25C0DFD}" type="pres">
      <dgm:prSet presAssocID="{A9CA6332-B43A-44D5-9D63-D41ED296A3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550D846-2142-49CF-8C40-423FE9DAEB77}" type="pres">
      <dgm:prSet presAssocID="{1C8B231C-B70C-4AB5-A433-C1CB4A2D9910}" presName="parentText" presStyleLbl="node1" presStyleIdx="0" presStyleCnt="1" custScaleY="118538" custLinFactNeighborX="-926" custLinFactNeighborY="-237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A306C3E-6BFC-4533-8477-D0B91690418D}" type="presOf" srcId="{1C8B231C-B70C-4AB5-A433-C1CB4A2D9910}" destId="{9550D846-2142-49CF-8C40-423FE9DAEB77}" srcOrd="0" destOrd="0" presId="urn:microsoft.com/office/officeart/2005/8/layout/vList2"/>
    <dgm:cxn modelId="{F555BF78-CEB2-4E11-8218-3883FDE26E7E}" type="presOf" srcId="{A9CA6332-B43A-44D5-9D63-D41ED296A398}" destId="{A4D18555-77C8-4FC2-87D2-E214D25C0DFD}" srcOrd="0" destOrd="0" presId="urn:microsoft.com/office/officeart/2005/8/layout/vList2"/>
    <dgm:cxn modelId="{01FFAD3F-C565-4D20-96C9-04172EBCA98A}" srcId="{A9CA6332-B43A-44D5-9D63-D41ED296A398}" destId="{1C8B231C-B70C-4AB5-A433-C1CB4A2D9910}" srcOrd="0" destOrd="0" parTransId="{D2BAE718-F98A-46C5-9125-06B47BA150B5}" sibTransId="{8DD5346A-8AF7-4C55-B221-230859D49A8C}"/>
    <dgm:cxn modelId="{6501BF16-ED73-4299-99A6-A6C69331A63B}" type="presParOf" srcId="{A4D18555-77C8-4FC2-87D2-E214D25C0DFD}" destId="{9550D846-2142-49CF-8C40-423FE9DAEB7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6D41AA6-3AF5-4E7B-A13B-E89BCE3546B7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th-TH"/>
        </a:p>
      </dgm:t>
    </dgm:pt>
    <dgm:pt modelId="{0C9C0597-A8C2-45EA-A234-70F79E7806B6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2.1 เงินทดรองราชการรับจากคลัง</a:t>
          </a:r>
          <a:endParaRPr lang="th-TH" dirty="0"/>
        </a:p>
      </dgm:t>
    </dgm:pt>
    <dgm:pt modelId="{64CD5414-2303-4AD7-9157-13930BD62C2E}" type="parTrans" cxnId="{2EAAAC95-836F-46D9-A376-7EE02E56EE4F}">
      <dgm:prSet/>
      <dgm:spPr/>
      <dgm:t>
        <a:bodyPr/>
        <a:lstStyle/>
        <a:p>
          <a:endParaRPr lang="th-TH"/>
        </a:p>
      </dgm:t>
    </dgm:pt>
    <dgm:pt modelId="{50D99B95-8CD2-4CCC-BB05-BBF81EDD7BC2}" type="sibTrans" cxnId="{2EAAAC95-836F-46D9-A376-7EE02E56EE4F}">
      <dgm:prSet/>
      <dgm:spPr/>
      <dgm:t>
        <a:bodyPr/>
        <a:lstStyle/>
        <a:p>
          <a:endParaRPr lang="th-TH"/>
        </a:p>
      </dgm:t>
    </dgm:pt>
    <dgm:pt modelId="{158BC620-2607-40CD-9B45-34A0C96990C4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mtClean="0"/>
            <a:t>2.2 เงินยืม</a:t>
          </a:r>
          <a:endParaRPr lang="th-TH"/>
        </a:p>
      </dgm:t>
    </dgm:pt>
    <dgm:pt modelId="{3831AE25-E053-443C-9558-BA1146CBF6EF}" type="parTrans" cxnId="{95A4194E-A3F2-4DD1-B497-6122972D4770}">
      <dgm:prSet/>
      <dgm:spPr/>
      <dgm:t>
        <a:bodyPr/>
        <a:lstStyle/>
        <a:p>
          <a:endParaRPr lang="th-TH"/>
        </a:p>
      </dgm:t>
    </dgm:pt>
    <dgm:pt modelId="{024673D4-A10B-405C-AEEC-1374E06CE55B}" type="sibTrans" cxnId="{95A4194E-A3F2-4DD1-B497-6122972D4770}">
      <dgm:prSet/>
      <dgm:spPr/>
      <dgm:t>
        <a:bodyPr/>
        <a:lstStyle/>
        <a:p>
          <a:endParaRPr lang="th-TH"/>
        </a:p>
      </dgm:t>
    </dgm:pt>
    <dgm:pt modelId="{58C72BB9-CB85-4E19-B97F-3EBBF14FF9BD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2.3 </a:t>
          </a:r>
          <a:r>
            <a:rPr lang="th-TH" b="1" dirty="0" smtClean="0"/>
            <a:t>เงินมัดจำประกันสัญญา</a:t>
          </a:r>
          <a:endParaRPr lang="th-TH" dirty="0"/>
        </a:p>
      </dgm:t>
    </dgm:pt>
    <dgm:pt modelId="{11D20A82-4F82-488A-B63F-523A5054477A}" type="parTrans" cxnId="{B2DC2747-AC90-4184-8B4C-DAE615A23ABB}">
      <dgm:prSet/>
      <dgm:spPr/>
      <dgm:t>
        <a:bodyPr/>
        <a:lstStyle/>
        <a:p>
          <a:endParaRPr lang="th-TH"/>
        </a:p>
      </dgm:t>
    </dgm:pt>
    <dgm:pt modelId="{76490966-A6EF-497D-AA84-904BC6C7EB81}" type="sibTrans" cxnId="{B2DC2747-AC90-4184-8B4C-DAE615A23ABB}">
      <dgm:prSet/>
      <dgm:spPr/>
      <dgm:t>
        <a:bodyPr/>
        <a:lstStyle/>
        <a:p>
          <a:endParaRPr lang="th-TH"/>
        </a:p>
      </dgm:t>
    </dgm:pt>
    <dgm:pt modelId="{010CD3B7-EAA0-4576-A3CA-D77D8133E985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2.4 เงินมัดจำประกันผลงาน</a:t>
          </a:r>
          <a:endParaRPr lang="th-TH" dirty="0"/>
        </a:p>
      </dgm:t>
    </dgm:pt>
    <dgm:pt modelId="{9D5F549B-B702-4DE6-A999-9948C3BA526A}" type="parTrans" cxnId="{6F1EBF82-6D47-47CA-8636-9077AAAB367C}">
      <dgm:prSet/>
      <dgm:spPr/>
      <dgm:t>
        <a:bodyPr/>
        <a:lstStyle/>
        <a:p>
          <a:endParaRPr lang="th-TH"/>
        </a:p>
      </dgm:t>
    </dgm:pt>
    <dgm:pt modelId="{4EE1A2B4-0CB9-4892-BFA2-8EF40D526EF2}" type="sibTrans" cxnId="{6F1EBF82-6D47-47CA-8636-9077AAAB367C}">
      <dgm:prSet/>
      <dgm:spPr/>
      <dgm:t>
        <a:bodyPr/>
        <a:lstStyle/>
        <a:p>
          <a:endParaRPr lang="th-TH"/>
        </a:p>
      </dgm:t>
    </dgm:pt>
    <dgm:pt modelId="{04CA6AE2-0175-4DAD-AECB-4338FED7A8B7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2.5 </a:t>
          </a:r>
          <a:r>
            <a:rPr lang="th-TH" b="1" dirty="0" smtClean="0"/>
            <a:t>รายได้รอการรับรู้</a:t>
          </a:r>
          <a:endParaRPr lang="th-TH" dirty="0"/>
        </a:p>
      </dgm:t>
    </dgm:pt>
    <dgm:pt modelId="{183368F4-614A-4B82-B91D-50739ECE8C8D}" type="parTrans" cxnId="{DC2BD673-589F-4575-ABF2-59438B154ED8}">
      <dgm:prSet/>
      <dgm:spPr/>
      <dgm:t>
        <a:bodyPr/>
        <a:lstStyle/>
        <a:p>
          <a:endParaRPr lang="th-TH"/>
        </a:p>
      </dgm:t>
    </dgm:pt>
    <dgm:pt modelId="{3B55B122-9F77-4B67-B2A2-B183A8E7A0A8}" type="sibTrans" cxnId="{DC2BD673-589F-4575-ABF2-59438B154ED8}">
      <dgm:prSet/>
      <dgm:spPr/>
      <dgm:t>
        <a:bodyPr/>
        <a:lstStyle/>
        <a:p>
          <a:endParaRPr lang="th-TH"/>
        </a:p>
      </dgm:t>
    </dgm:pt>
    <dgm:pt modelId="{2E4E88F3-5C87-4164-822C-7F466F0E16A9}" type="pres">
      <dgm:prSet presAssocID="{56D41AA6-3AF5-4E7B-A13B-E89BCE3546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FAF1BA40-92AB-403D-8E68-9E0CEC892AE3}" type="pres">
      <dgm:prSet presAssocID="{0C9C0597-A8C2-45EA-A234-70F79E7806B6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59D2459-D960-42C1-835F-DD5AA0EAF04A}" type="pres">
      <dgm:prSet presAssocID="{50D99B95-8CD2-4CCC-BB05-BBF81EDD7BC2}" presName="spacer" presStyleCnt="0"/>
      <dgm:spPr/>
    </dgm:pt>
    <dgm:pt modelId="{B67D797E-14D2-4491-B49B-D07553A77B7D}" type="pres">
      <dgm:prSet presAssocID="{158BC620-2607-40CD-9B45-34A0C96990C4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C5EE156-6333-411B-AFD5-6753EC8D9CA2}" type="pres">
      <dgm:prSet presAssocID="{024673D4-A10B-405C-AEEC-1374E06CE55B}" presName="spacer" presStyleCnt="0"/>
      <dgm:spPr/>
    </dgm:pt>
    <dgm:pt modelId="{14A415BD-DB5C-4EE1-9EC7-678F3EE99D85}" type="pres">
      <dgm:prSet presAssocID="{58C72BB9-CB85-4E19-B97F-3EBBF14FF9B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13D4490-75D1-44C8-A046-98572BE65801}" type="pres">
      <dgm:prSet presAssocID="{76490966-A6EF-497D-AA84-904BC6C7EB81}" presName="spacer" presStyleCnt="0"/>
      <dgm:spPr/>
    </dgm:pt>
    <dgm:pt modelId="{020E96DD-AA0D-48E9-A087-07255C553956}" type="pres">
      <dgm:prSet presAssocID="{010CD3B7-EAA0-4576-A3CA-D77D8133E985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E3DECB8-18DD-4F75-9275-67AF36E5014D}" type="pres">
      <dgm:prSet presAssocID="{4EE1A2B4-0CB9-4892-BFA2-8EF40D526EF2}" presName="spacer" presStyleCnt="0"/>
      <dgm:spPr/>
    </dgm:pt>
    <dgm:pt modelId="{F5A48E25-B532-48BF-A4E4-3CC817FAF18C}" type="pres">
      <dgm:prSet presAssocID="{04CA6AE2-0175-4DAD-AECB-4338FED7A8B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AEA7475-6BE7-4C2E-AC5D-FFBC296BD216}" type="presOf" srcId="{0C9C0597-A8C2-45EA-A234-70F79E7806B6}" destId="{FAF1BA40-92AB-403D-8E68-9E0CEC892AE3}" srcOrd="0" destOrd="0" presId="urn:microsoft.com/office/officeart/2005/8/layout/vList2"/>
    <dgm:cxn modelId="{B2DC2747-AC90-4184-8B4C-DAE615A23ABB}" srcId="{56D41AA6-3AF5-4E7B-A13B-E89BCE3546B7}" destId="{58C72BB9-CB85-4E19-B97F-3EBBF14FF9BD}" srcOrd="2" destOrd="0" parTransId="{11D20A82-4F82-488A-B63F-523A5054477A}" sibTransId="{76490966-A6EF-497D-AA84-904BC6C7EB81}"/>
    <dgm:cxn modelId="{64F49170-ADD9-453B-B697-6A5DCC73F346}" type="presOf" srcId="{58C72BB9-CB85-4E19-B97F-3EBBF14FF9BD}" destId="{14A415BD-DB5C-4EE1-9EC7-678F3EE99D85}" srcOrd="0" destOrd="0" presId="urn:microsoft.com/office/officeart/2005/8/layout/vList2"/>
    <dgm:cxn modelId="{3709E184-BD0C-4178-9268-E2F8ACEAE17B}" type="presOf" srcId="{04CA6AE2-0175-4DAD-AECB-4338FED7A8B7}" destId="{F5A48E25-B532-48BF-A4E4-3CC817FAF18C}" srcOrd="0" destOrd="0" presId="urn:microsoft.com/office/officeart/2005/8/layout/vList2"/>
    <dgm:cxn modelId="{95A4194E-A3F2-4DD1-B497-6122972D4770}" srcId="{56D41AA6-3AF5-4E7B-A13B-E89BCE3546B7}" destId="{158BC620-2607-40CD-9B45-34A0C96990C4}" srcOrd="1" destOrd="0" parTransId="{3831AE25-E053-443C-9558-BA1146CBF6EF}" sibTransId="{024673D4-A10B-405C-AEEC-1374E06CE55B}"/>
    <dgm:cxn modelId="{2B865213-E2F1-4F20-AD8D-97826F4E0918}" type="presOf" srcId="{56D41AA6-3AF5-4E7B-A13B-E89BCE3546B7}" destId="{2E4E88F3-5C87-4164-822C-7F466F0E16A9}" srcOrd="0" destOrd="0" presId="urn:microsoft.com/office/officeart/2005/8/layout/vList2"/>
    <dgm:cxn modelId="{E647B521-23E0-4C97-959E-6AE4D33D1FBF}" type="presOf" srcId="{010CD3B7-EAA0-4576-A3CA-D77D8133E985}" destId="{020E96DD-AA0D-48E9-A087-07255C553956}" srcOrd="0" destOrd="0" presId="urn:microsoft.com/office/officeart/2005/8/layout/vList2"/>
    <dgm:cxn modelId="{2EAAAC95-836F-46D9-A376-7EE02E56EE4F}" srcId="{56D41AA6-3AF5-4E7B-A13B-E89BCE3546B7}" destId="{0C9C0597-A8C2-45EA-A234-70F79E7806B6}" srcOrd="0" destOrd="0" parTransId="{64CD5414-2303-4AD7-9157-13930BD62C2E}" sibTransId="{50D99B95-8CD2-4CCC-BB05-BBF81EDD7BC2}"/>
    <dgm:cxn modelId="{F67CCB5F-79FB-4121-ACE6-64C4E6AB1C44}" type="presOf" srcId="{158BC620-2607-40CD-9B45-34A0C96990C4}" destId="{B67D797E-14D2-4491-B49B-D07553A77B7D}" srcOrd="0" destOrd="0" presId="urn:microsoft.com/office/officeart/2005/8/layout/vList2"/>
    <dgm:cxn modelId="{DC2BD673-589F-4575-ABF2-59438B154ED8}" srcId="{56D41AA6-3AF5-4E7B-A13B-E89BCE3546B7}" destId="{04CA6AE2-0175-4DAD-AECB-4338FED7A8B7}" srcOrd="4" destOrd="0" parTransId="{183368F4-614A-4B82-B91D-50739ECE8C8D}" sibTransId="{3B55B122-9F77-4B67-B2A2-B183A8E7A0A8}"/>
    <dgm:cxn modelId="{6F1EBF82-6D47-47CA-8636-9077AAAB367C}" srcId="{56D41AA6-3AF5-4E7B-A13B-E89BCE3546B7}" destId="{010CD3B7-EAA0-4576-A3CA-D77D8133E985}" srcOrd="3" destOrd="0" parTransId="{9D5F549B-B702-4DE6-A999-9948C3BA526A}" sibTransId="{4EE1A2B4-0CB9-4892-BFA2-8EF40D526EF2}"/>
    <dgm:cxn modelId="{5456CA06-58B1-487F-8193-C00996082D30}" type="presParOf" srcId="{2E4E88F3-5C87-4164-822C-7F466F0E16A9}" destId="{FAF1BA40-92AB-403D-8E68-9E0CEC892AE3}" srcOrd="0" destOrd="0" presId="urn:microsoft.com/office/officeart/2005/8/layout/vList2"/>
    <dgm:cxn modelId="{9F0BC4AA-5CF1-4681-B689-2586701AF54F}" type="presParOf" srcId="{2E4E88F3-5C87-4164-822C-7F466F0E16A9}" destId="{759D2459-D960-42C1-835F-DD5AA0EAF04A}" srcOrd="1" destOrd="0" presId="urn:microsoft.com/office/officeart/2005/8/layout/vList2"/>
    <dgm:cxn modelId="{8096E169-6376-4CEF-88EC-F29B891F5CB0}" type="presParOf" srcId="{2E4E88F3-5C87-4164-822C-7F466F0E16A9}" destId="{B67D797E-14D2-4491-B49B-D07553A77B7D}" srcOrd="2" destOrd="0" presId="urn:microsoft.com/office/officeart/2005/8/layout/vList2"/>
    <dgm:cxn modelId="{6B21DB61-55F4-47C3-AF0B-B94A59B8BF5B}" type="presParOf" srcId="{2E4E88F3-5C87-4164-822C-7F466F0E16A9}" destId="{3C5EE156-6333-411B-AFD5-6753EC8D9CA2}" srcOrd="3" destOrd="0" presId="urn:microsoft.com/office/officeart/2005/8/layout/vList2"/>
    <dgm:cxn modelId="{E2D08367-4E23-4761-A35A-0CACD949C194}" type="presParOf" srcId="{2E4E88F3-5C87-4164-822C-7F466F0E16A9}" destId="{14A415BD-DB5C-4EE1-9EC7-678F3EE99D85}" srcOrd="4" destOrd="0" presId="urn:microsoft.com/office/officeart/2005/8/layout/vList2"/>
    <dgm:cxn modelId="{28D4A708-5D43-4C5E-B1E8-C8A1A09B2C3A}" type="presParOf" srcId="{2E4E88F3-5C87-4164-822C-7F466F0E16A9}" destId="{B13D4490-75D1-44C8-A046-98572BE65801}" srcOrd="5" destOrd="0" presId="urn:microsoft.com/office/officeart/2005/8/layout/vList2"/>
    <dgm:cxn modelId="{C63D52BE-250F-4832-9169-922078585A0B}" type="presParOf" srcId="{2E4E88F3-5C87-4164-822C-7F466F0E16A9}" destId="{020E96DD-AA0D-48E9-A087-07255C553956}" srcOrd="6" destOrd="0" presId="urn:microsoft.com/office/officeart/2005/8/layout/vList2"/>
    <dgm:cxn modelId="{936A0E32-A97D-4145-9E3A-92FF0461CF54}" type="presParOf" srcId="{2E4E88F3-5C87-4164-822C-7F466F0E16A9}" destId="{FE3DECB8-18DD-4F75-9275-67AF36E5014D}" srcOrd="7" destOrd="0" presId="urn:microsoft.com/office/officeart/2005/8/layout/vList2"/>
    <dgm:cxn modelId="{00AD5540-4884-48A3-890E-3A44D97E5478}" type="presParOf" srcId="{2E4E88F3-5C87-4164-822C-7F466F0E16A9}" destId="{F5A48E25-B532-48BF-A4E4-3CC817FAF18C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88BC136E-F1E6-4B71-B073-CEF0565B18F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F3DB8FA-FDC0-41D4-A525-965E56C90648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รายได้ค่าบริการอื่นรับล่วงหน้า (2103010103.101)      300</a:t>
          </a:r>
        </a:p>
        <a:p>
          <a:pPr rtl="0"/>
          <a:r>
            <a:rPr lang="en-US" dirty="0" smtClean="0"/>
            <a:t>      Cr.  </a:t>
          </a:r>
          <a:r>
            <a:rPr lang="th-TH" dirty="0" smtClean="0"/>
            <a:t>รายได้ค่าบริการอื่น   (4313010199.110)			300</a:t>
          </a:r>
          <a:endParaRPr lang="th-TH" dirty="0"/>
        </a:p>
      </dgm:t>
    </dgm:pt>
    <dgm:pt modelId="{BD332688-22B5-4297-9100-294732CA31AA}" type="parTrans" cxnId="{EEF62035-7B44-47D0-A710-5FB435E26620}">
      <dgm:prSet/>
      <dgm:spPr/>
      <dgm:t>
        <a:bodyPr/>
        <a:lstStyle/>
        <a:p>
          <a:endParaRPr lang="th-TH"/>
        </a:p>
      </dgm:t>
    </dgm:pt>
    <dgm:pt modelId="{5EB5D05D-B689-49A6-9E8A-3D0E562EF3B5}" type="sibTrans" cxnId="{EEF62035-7B44-47D0-A710-5FB435E26620}">
      <dgm:prSet/>
      <dgm:spPr/>
      <dgm:t>
        <a:bodyPr/>
        <a:lstStyle/>
        <a:p>
          <a:endParaRPr lang="th-TH"/>
        </a:p>
      </dgm:t>
    </dgm:pt>
    <dgm:pt modelId="{D663845A-0BD8-4B6F-A1A3-F5708E6E37A2}" type="pres">
      <dgm:prSet presAssocID="{88BC136E-F1E6-4B71-B073-CEF0565B18F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6B9C659-7525-449C-8E10-32055529C8C3}" type="pres">
      <dgm:prSet presAssocID="{0F3DB8FA-FDC0-41D4-A525-965E56C90648}" presName="parentText" presStyleLbl="node1" presStyleIdx="0" presStyleCnt="1" custScaleY="11044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EF62035-7B44-47D0-A710-5FB435E26620}" srcId="{88BC136E-F1E6-4B71-B073-CEF0565B18FC}" destId="{0F3DB8FA-FDC0-41D4-A525-965E56C90648}" srcOrd="0" destOrd="0" parTransId="{BD332688-22B5-4297-9100-294732CA31AA}" sibTransId="{5EB5D05D-B689-49A6-9E8A-3D0E562EF3B5}"/>
    <dgm:cxn modelId="{F207699F-3558-4247-A107-42C9B1039D58}" type="presOf" srcId="{88BC136E-F1E6-4B71-B073-CEF0565B18FC}" destId="{D663845A-0BD8-4B6F-A1A3-F5708E6E37A2}" srcOrd="0" destOrd="0" presId="urn:microsoft.com/office/officeart/2005/8/layout/vList2"/>
    <dgm:cxn modelId="{17DB8C3C-54DC-4909-8467-2A1A73AE5881}" type="presOf" srcId="{0F3DB8FA-FDC0-41D4-A525-965E56C90648}" destId="{76B9C659-7525-449C-8E10-32055529C8C3}" srcOrd="0" destOrd="0" presId="urn:microsoft.com/office/officeart/2005/8/layout/vList2"/>
    <dgm:cxn modelId="{CEAE5744-0B06-432F-940D-E203D905ADA2}" type="presParOf" srcId="{D663845A-0BD8-4B6F-A1A3-F5708E6E37A2}" destId="{76B9C659-7525-449C-8E10-32055529C8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1D5C3522-09EA-4F15-914E-6C0DA5C9F3E0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th-TH"/>
        </a:p>
      </dgm:t>
    </dgm:pt>
    <dgm:pt modelId="{BAF71570-F2F8-43B8-8999-7951887EA63B}">
      <dgm:prSet/>
      <dgm:spPr/>
      <dgm:t>
        <a:bodyPr/>
        <a:lstStyle/>
        <a:p>
          <a:pPr rtl="0"/>
          <a:r>
            <a:rPr lang="th-TH" dirty="0" smtClean="0"/>
            <a:t>งบบริการผู้ป่วยนอกทั่วไปแบบเหมาจ่ายต่อผู้มีสิทธิ์</a:t>
          </a:r>
          <a:endParaRPr lang="th-TH" dirty="0"/>
        </a:p>
      </dgm:t>
    </dgm:pt>
    <dgm:pt modelId="{4FCB52FB-F3C5-4474-B839-CD6B9DE1EDEB}" type="parTrans" cxnId="{EB47FFB7-3141-40D3-8B39-27CDA6EA1B18}">
      <dgm:prSet/>
      <dgm:spPr/>
      <dgm:t>
        <a:bodyPr/>
        <a:lstStyle/>
        <a:p>
          <a:endParaRPr lang="th-TH"/>
        </a:p>
      </dgm:t>
    </dgm:pt>
    <dgm:pt modelId="{668E40AC-FFCC-4061-AF0C-041FEA59228C}" type="sibTrans" cxnId="{EB47FFB7-3141-40D3-8B39-27CDA6EA1B18}">
      <dgm:prSet/>
      <dgm:spPr/>
      <dgm:t>
        <a:bodyPr/>
        <a:lstStyle/>
        <a:p>
          <a:endParaRPr lang="th-TH"/>
        </a:p>
      </dgm:t>
    </dgm:pt>
    <dgm:pt modelId="{2D566B44-4E71-4AD2-BCF7-4833617CA238}">
      <dgm:prSet/>
      <dgm:spPr/>
      <dgm:t>
        <a:bodyPr/>
        <a:lstStyle/>
        <a:p>
          <a:pPr rtl="0"/>
          <a:r>
            <a:rPr lang="th-TH" dirty="0" smtClean="0"/>
            <a:t>งบบริการสร้างเสริมสุขภาพและป้องกันโรคสำหรับบริการพื้นฐาน(</a:t>
          </a:r>
          <a:r>
            <a:rPr lang="en-US" dirty="0" smtClean="0"/>
            <a:t>P&amp;P basic service</a:t>
          </a:r>
          <a:r>
            <a:rPr lang="th-TH" dirty="0" smtClean="0"/>
            <a:t>)</a:t>
          </a:r>
          <a:endParaRPr lang="th-TH" dirty="0"/>
        </a:p>
      </dgm:t>
    </dgm:pt>
    <dgm:pt modelId="{76A9A14C-99BA-4876-92F4-A927F317AE56}" type="parTrans" cxnId="{066FAB8A-ACD8-4AD7-BC7B-D5951B2109A9}">
      <dgm:prSet/>
      <dgm:spPr/>
      <dgm:t>
        <a:bodyPr/>
        <a:lstStyle/>
        <a:p>
          <a:endParaRPr lang="th-TH"/>
        </a:p>
      </dgm:t>
    </dgm:pt>
    <dgm:pt modelId="{09DEF973-712A-4CCE-BD8B-81233C3C51FD}" type="sibTrans" cxnId="{066FAB8A-ACD8-4AD7-BC7B-D5951B2109A9}">
      <dgm:prSet/>
      <dgm:spPr/>
      <dgm:t>
        <a:bodyPr/>
        <a:lstStyle/>
        <a:p>
          <a:endParaRPr lang="th-TH"/>
        </a:p>
      </dgm:t>
    </dgm:pt>
    <dgm:pt modelId="{C486147D-581F-4206-A980-9F7195D076A5}">
      <dgm:prSet/>
      <dgm:spPr/>
      <dgm:t>
        <a:bodyPr/>
        <a:lstStyle/>
        <a:p>
          <a:pPr rtl="0"/>
          <a:r>
            <a:rPr lang="th-TH" dirty="0" smtClean="0"/>
            <a:t>งบบริการสร้างเสริมสุขภาพและป้องกันโรคจ่ายตามเกณฑ์คุณภาพผลงานบริการ(</a:t>
          </a:r>
          <a:r>
            <a:rPr lang="en-US" dirty="0" smtClean="0"/>
            <a:t>QOF</a:t>
          </a:r>
          <a:r>
            <a:rPr lang="th-TH" dirty="0" smtClean="0"/>
            <a:t>)</a:t>
          </a:r>
          <a:endParaRPr lang="th-TH" dirty="0"/>
        </a:p>
      </dgm:t>
    </dgm:pt>
    <dgm:pt modelId="{A783E1F6-C3B0-40C0-98BA-7762307B4453}" type="parTrans" cxnId="{BC86BAF0-4CDB-4A2C-9DEF-FE26329EE265}">
      <dgm:prSet/>
      <dgm:spPr/>
      <dgm:t>
        <a:bodyPr/>
        <a:lstStyle/>
        <a:p>
          <a:endParaRPr lang="th-TH"/>
        </a:p>
      </dgm:t>
    </dgm:pt>
    <dgm:pt modelId="{4E0C972F-EEC5-4D58-8AE8-8D95F5433785}" type="sibTrans" cxnId="{BC86BAF0-4CDB-4A2C-9DEF-FE26329EE265}">
      <dgm:prSet/>
      <dgm:spPr/>
      <dgm:t>
        <a:bodyPr/>
        <a:lstStyle/>
        <a:p>
          <a:endParaRPr lang="th-TH"/>
        </a:p>
      </dgm:t>
    </dgm:pt>
    <dgm:pt modelId="{23A9A973-887D-4C7D-B10F-8271C2B83AAE}">
      <dgm:prSet/>
      <dgm:spPr/>
      <dgm:t>
        <a:bodyPr/>
        <a:lstStyle/>
        <a:p>
          <a:pPr rtl="0"/>
          <a:r>
            <a:rPr lang="th-TH" dirty="0" smtClean="0"/>
            <a:t>กองทุนบริการการแพทย์แผนไทย / งบฟื้นฟูสมรรถภาพด้านการแพทย์</a:t>
          </a:r>
          <a:endParaRPr lang="th-TH" dirty="0"/>
        </a:p>
      </dgm:t>
    </dgm:pt>
    <dgm:pt modelId="{F5381B0B-D33E-4F4F-A133-3BEF8A72F806}" type="sibTrans" cxnId="{64F49D1A-07DD-4216-8CD5-E0862146E737}">
      <dgm:prSet/>
      <dgm:spPr/>
      <dgm:t>
        <a:bodyPr/>
        <a:lstStyle/>
        <a:p>
          <a:endParaRPr lang="th-TH"/>
        </a:p>
      </dgm:t>
    </dgm:pt>
    <dgm:pt modelId="{50DAA82D-B3C5-44A9-BE3E-4BF2F0A77806}" type="parTrans" cxnId="{64F49D1A-07DD-4216-8CD5-E0862146E737}">
      <dgm:prSet/>
      <dgm:spPr/>
      <dgm:t>
        <a:bodyPr/>
        <a:lstStyle/>
        <a:p>
          <a:endParaRPr lang="th-TH"/>
        </a:p>
      </dgm:t>
    </dgm:pt>
    <dgm:pt modelId="{79BFB9B7-C7E0-4CE3-B31A-1D9CC594745D}" type="pres">
      <dgm:prSet presAssocID="{1D5C3522-09EA-4F15-914E-6C0DA5C9F3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F1B7654-827E-471F-9033-FD4614279D4C}" type="pres">
      <dgm:prSet presAssocID="{23A9A973-887D-4C7D-B10F-8271C2B83AAE}" presName="parentText" presStyleLbl="node1" presStyleIdx="0" presStyleCnt="4" custScaleY="115699" custLinFactY="300000" custLinFactNeighborX="-515" custLinFactNeighborY="38019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AF719CB-50D1-47B5-ADFD-C1228A9BEDE6}" type="pres">
      <dgm:prSet presAssocID="{F5381B0B-D33E-4F4F-A133-3BEF8A72F806}" presName="spacer" presStyleCnt="0"/>
      <dgm:spPr/>
    </dgm:pt>
    <dgm:pt modelId="{60DEB971-C8F0-464D-854B-1EAB5C1616A5}" type="pres">
      <dgm:prSet presAssocID="{BAF71570-F2F8-43B8-8999-7951887EA63B}" presName="parentText" presStyleLbl="node1" presStyleIdx="1" presStyleCnt="4" custLinFactY="-128552" custLinFactNeighborX="-34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B8D068E-B99A-4028-AFCE-D66819F9E60A}" type="pres">
      <dgm:prSet presAssocID="{668E40AC-FFCC-4061-AF0C-041FEA59228C}" presName="spacer" presStyleCnt="0"/>
      <dgm:spPr/>
    </dgm:pt>
    <dgm:pt modelId="{8DC36E6C-B80C-446A-8B60-9350D234C1B4}" type="pres">
      <dgm:prSet presAssocID="{2D566B44-4E71-4AD2-BCF7-4833617CA238}" presName="parentText" presStyleLbl="node1" presStyleIdx="2" presStyleCnt="4" custLinFactY="-12907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608C9A5-A212-4624-9A1B-965E3D51DA01}" type="pres">
      <dgm:prSet presAssocID="{09DEF973-712A-4CCE-BD8B-81233C3C51FD}" presName="spacer" presStyleCnt="0"/>
      <dgm:spPr/>
    </dgm:pt>
    <dgm:pt modelId="{EEDF6B6C-B131-4244-AC57-D3B1C9E9A19A}" type="pres">
      <dgm:prSet presAssocID="{C486147D-581F-4206-A980-9F7195D076A5}" presName="parentText" presStyleLbl="node1" presStyleIdx="3" presStyleCnt="4" custScaleY="108967" custLinFactY="-120543" custLinFactNeighborX="-515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8A2D47A-D2BA-4070-AD70-F7E8C6FAC513}" type="presOf" srcId="{1D5C3522-09EA-4F15-914E-6C0DA5C9F3E0}" destId="{79BFB9B7-C7E0-4CE3-B31A-1D9CC594745D}" srcOrd="0" destOrd="0" presId="urn:microsoft.com/office/officeart/2005/8/layout/vList2"/>
    <dgm:cxn modelId="{066FAB8A-ACD8-4AD7-BC7B-D5951B2109A9}" srcId="{1D5C3522-09EA-4F15-914E-6C0DA5C9F3E0}" destId="{2D566B44-4E71-4AD2-BCF7-4833617CA238}" srcOrd="2" destOrd="0" parTransId="{76A9A14C-99BA-4876-92F4-A927F317AE56}" sibTransId="{09DEF973-712A-4CCE-BD8B-81233C3C51FD}"/>
    <dgm:cxn modelId="{64F49D1A-07DD-4216-8CD5-E0862146E737}" srcId="{1D5C3522-09EA-4F15-914E-6C0DA5C9F3E0}" destId="{23A9A973-887D-4C7D-B10F-8271C2B83AAE}" srcOrd="0" destOrd="0" parTransId="{50DAA82D-B3C5-44A9-BE3E-4BF2F0A77806}" sibTransId="{F5381B0B-D33E-4F4F-A133-3BEF8A72F806}"/>
    <dgm:cxn modelId="{A39E26EE-3248-4ECE-9393-DF8B00BE67AE}" type="presOf" srcId="{2D566B44-4E71-4AD2-BCF7-4833617CA238}" destId="{8DC36E6C-B80C-446A-8B60-9350D234C1B4}" srcOrd="0" destOrd="0" presId="urn:microsoft.com/office/officeart/2005/8/layout/vList2"/>
    <dgm:cxn modelId="{BC86BAF0-4CDB-4A2C-9DEF-FE26329EE265}" srcId="{1D5C3522-09EA-4F15-914E-6C0DA5C9F3E0}" destId="{C486147D-581F-4206-A980-9F7195D076A5}" srcOrd="3" destOrd="0" parTransId="{A783E1F6-C3B0-40C0-98BA-7762307B4453}" sibTransId="{4E0C972F-EEC5-4D58-8AE8-8D95F5433785}"/>
    <dgm:cxn modelId="{2E37D96F-5481-4AC4-9365-7EC78B9BF18C}" type="presOf" srcId="{23A9A973-887D-4C7D-B10F-8271C2B83AAE}" destId="{BF1B7654-827E-471F-9033-FD4614279D4C}" srcOrd="0" destOrd="0" presId="urn:microsoft.com/office/officeart/2005/8/layout/vList2"/>
    <dgm:cxn modelId="{EB47FFB7-3141-40D3-8B39-27CDA6EA1B18}" srcId="{1D5C3522-09EA-4F15-914E-6C0DA5C9F3E0}" destId="{BAF71570-F2F8-43B8-8999-7951887EA63B}" srcOrd="1" destOrd="0" parTransId="{4FCB52FB-F3C5-4474-B839-CD6B9DE1EDEB}" sibTransId="{668E40AC-FFCC-4061-AF0C-041FEA59228C}"/>
    <dgm:cxn modelId="{55DDCABA-F6C8-4861-BB86-472761DFD7E4}" type="presOf" srcId="{C486147D-581F-4206-A980-9F7195D076A5}" destId="{EEDF6B6C-B131-4244-AC57-D3B1C9E9A19A}" srcOrd="0" destOrd="0" presId="urn:microsoft.com/office/officeart/2005/8/layout/vList2"/>
    <dgm:cxn modelId="{816DCBC6-6CDE-4ABF-A9FB-8F409D9B3F3A}" type="presOf" srcId="{BAF71570-F2F8-43B8-8999-7951887EA63B}" destId="{60DEB971-C8F0-464D-854B-1EAB5C1616A5}" srcOrd="0" destOrd="0" presId="urn:microsoft.com/office/officeart/2005/8/layout/vList2"/>
    <dgm:cxn modelId="{3A9B4FA6-98A3-44F6-A885-F02B7E26E158}" type="presParOf" srcId="{79BFB9B7-C7E0-4CE3-B31A-1D9CC594745D}" destId="{BF1B7654-827E-471F-9033-FD4614279D4C}" srcOrd="0" destOrd="0" presId="urn:microsoft.com/office/officeart/2005/8/layout/vList2"/>
    <dgm:cxn modelId="{B57C0330-FD8B-40AB-87E6-8C83DB1B06DC}" type="presParOf" srcId="{79BFB9B7-C7E0-4CE3-B31A-1D9CC594745D}" destId="{5AF719CB-50D1-47B5-ADFD-C1228A9BEDE6}" srcOrd="1" destOrd="0" presId="urn:microsoft.com/office/officeart/2005/8/layout/vList2"/>
    <dgm:cxn modelId="{B8EDA1DA-BA4B-42A9-88B1-E37FBE784F57}" type="presParOf" srcId="{79BFB9B7-C7E0-4CE3-B31A-1D9CC594745D}" destId="{60DEB971-C8F0-464D-854B-1EAB5C1616A5}" srcOrd="2" destOrd="0" presId="urn:microsoft.com/office/officeart/2005/8/layout/vList2"/>
    <dgm:cxn modelId="{F48DB2A1-4442-4712-9BBF-88AA2897E0DE}" type="presParOf" srcId="{79BFB9B7-C7E0-4CE3-B31A-1D9CC594745D}" destId="{2B8D068E-B99A-4028-AFCE-D66819F9E60A}" srcOrd="3" destOrd="0" presId="urn:microsoft.com/office/officeart/2005/8/layout/vList2"/>
    <dgm:cxn modelId="{BEB5DE87-35FC-48FC-8ABB-EB67C26C2E1C}" type="presParOf" srcId="{79BFB9B7-C7E0-4CE3-B31A-1D9CC594745D}" destId="{8DC36E6C-B80C-446A-8B60-9350D234C1B4}" srcOrd="4" destOrd="0" presId="urn:microsoft.com/office/officeart/2005/8/layout/vList2"/>
    <dgm:cxn modelId="{0260EF17-4694-4623-A4E9-395242E802E7}" type="presParOf" srcId="{79BFB9B7-C7E0-4CE3-B31A-1D9CC594745D}" destId="{B608C9A5-A212-4624-9A1B-965E3D51DA01}" srcOrd="5" destOrd="0" presId="urn:microsoft.com/office/officeart/2005/8/layout/vList2"/>
    <dgm:cxn modelId="{1F2F17FD-9BB8-427D-9871-A8F08C15D215}" type="presParOf" srcId="{79BFB9B7-C7E0-4CE3-B31A-1D9CC594745D}" destId="{EEDF6B6C-B131-4244-AC57-D3B1C9E9A19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829339A3-2DEB-436B-A49A-84FF934983C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B14B5AC1-706E-435B-9E3A-19C42194F358}">
      <dgm:prSet/>
      <dgm:spPr/>
      <dgm:t>
        <a:bodyPr/>
        <a:lstStyle/>
        <a:p>
          <a:pPr rtl="0"/>
          <a:r>
            <a:rPr lang="th-TH" dirty="0" smtClean="0"/>
            <a:t>เงินรับฝากกองทุน</a:t>
          </a:r>
          <a:r>
            <a:rPr lang="en-US" dirty="0" err="1" smtClean="0"/>
            <a:t>uc</a:t>
          </a:r>
          <a:r>
            <a:rPr lang="th-TH" dirty="0" smtClean="0"/>
            <a:t>วัสดุ</a:t>
          </a:r>
          <a:endParaRPr lang="th-TH" dirty="0"/>
        </a:p>
      </dgm:t>
    </dgm:pt>
    <dgm:pt modelId="{1FA975B8-0AE4-491B-BB12-601644551195}" type="parTrans" cxnId="{8D462A85-0ACA-4886-9B27-F6720EC68D67}">
      <dgm:prSet/>
      <dgm:spPr/>
      <dgm:t>
        <a:bodyPr/>
        <a:lstStyle/>
        <a:p>
          <a:endParaRPr lang="th-TH"/>
        </a:p>
      </dgm:t>
    </dgm:pt>
    <dgm:pt modelId="{6ECC4666-BF29-4679-896D-44A13B912263}" type="sibTrans" cxnId="{8D462A85-0ACA-4886-9B27-F6720EC68D67}">
      <dgm:prSet/>
      <dgm:spPr/>
      <dgm:t>
        <a:bodyPr/>
        <a:lstStyle/>
        <a:p>
          <a:endParaRPr lang="th-TH"/>
        </a:p>
      </dgm:t>
    </dgm:pt>
    <dgm:pt modelId="{04E006E0-9E14-4312-B9CE-4ABD0D44D9A5}">
      <dgm:prSet/>
      <dgm:spPr/>
      <dgm:t>
        <a:bodyPr/>
        <a:lstStyle/>
        <a:p>
          <a:pPr rtl="0"/>
          <a:r>
            <a:rPr lang="th-TH" dirty="0" smtClean="0"/>
            <a:t>เงินรับฝากกองทุน</a:t>
          </a:r>
          <a:r>
            <a:rPr lang="en-US" dirty="0" err="1" smtClean="0"/>
            <a:t>uc</a:t>
          </a:r>
          <a:endParaRPr lang="th-TH" dirty="0" smtClean="0"/>
        </a:p>
        <a:p>
          <a:pPr rtl="0"/>
          <a:r>
            <a:rPr lang="th-TH" dirty="0" smtClean="0"/>
            <a:t> </a:t>
          </a:r>
          <a:r>
            <a:rPr lang="en-US" dirty="0" smtClean="0"/>
            <a:t>fix Cost</a:t>
          </a:r>
          <a:endParaRPr lang="th-TH" dirty="0"/>
        </a:p>
      </dgm:t>
    </dgm:pt>
    <dgm:pt modelId="{30292318-D1B5-4A2C-81C2-7AF5EE849089}" type="parTrans" cxnId="{628B87F4-4518-4F78-A426-BC92EB7242AA}">
      <dgm:prSet/>
      <dgm:spPr/>
      <dgm:t>
        <a:bodyPr/>
        <a:lstStyle/>
        <a:p>
          <a:endParaRPr lang="th-TH"/>
        </a:p>
      </dgm:t>
    </dgm:pt>
    <dgm:pt modelId="{9C8F0DEA-3C2E-4ABC-BE88-B13C50103540}" type="sibTrans" cxnId="{628B87F4-4518-4F78-A426-BC92EB7242AA}">
      <dgm:prSet/>
      <dgm:spPr/>
      <dgm:t>
        <a:bodyPr/>
        <a:lstStyle/>
        <a:p>
          <a:endParaRPr lang="th-TH"/>
        </a:p>
      </dgm:t>
    </dgm:pt>
    <dgm:pt modelId="{3D504913-AB8C-41CA-9963-6EDA406E0393}">
      <dgm:prSet/>
      <dgm:spPr/>
      <dgm:t>
        <a:bodyPr/>
        <a:lstStyle/>
        <a:p>
          <a:pPr rtl="0"/>
          <a:r>
            <a:rPr lang="th-TH" dirty="0" smtClean="0"/>
            <a:t>เงินรับฝากกองทุน</a:t>
          </a:r>
          <a:r>
            <a:rPr lang="en-US" dirty="0" err="1" smtClean="0"/>
            <a:t>uc</a:t>
          </a:r>
          <a:r>
            <a:rPr lang="th-TH" dirty="0" smtClean="0"/>
            <a:t>นอกเหนือ</a:t>
          </a:r>
          <a:r>
            <a:rPr lang="en-US" dirty="0" smtClean="0"/>
            <a:t> fix Cost</a:t>
          </a:r>
          <a:endParaRPr lang="th-TH" dirty="0"/>
        </a:p>
      </dgm:t>
    </dgm:pt>
    <dgm:pt modelId="{8F12A2AC-7B3A-4A86-9B24-CB7343B5AB00}" type="parTrans" cxnId="{071E990B-DE26-486F-B544-274EF8420BFC}">
      <dgm:prSet/>
      <dgm:spPr/>
      <dgm:t>
        <a:bodyPr/>
        <a:lstStyle/>
        <a:p>
          <a:endParaRPr lang="th-TH"/>
        </a:p>
      </dgm:t>
    </dgm:pt>
    <dgm:pt modelId="{7E9DD116-CAD8-4507-83C3-3A6998D1C44A}" type="sibTrans" cxnId="{071E990B-DE26-486F-B544-274EF8420BFC}">
      <dgm:prSet/>
      <dgm:spPr/>
      <dgm:t>
        <a:bodyPr/>
        <a:lstStyle/>
        <a:p>
          <a:endParaRPr lang="th-TH"/>
        </a:p>
      </dgm:t>
    </dgm:pt>
    <dgm:pt modelId="{41EB2934-AA4C-4754-929A-2DD318E96704}" type="pres">
      <dgm:prSet presAssocID="{829339A3-2DEB-436B-A49A-84FF934983C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8F0598-67B2-4B69-B64E-EBCAC2E2F1D7}" type="pres">
      <dgm:prSet presAssocID="{B14B5AC1-706E-435B-9E3A-19C42194F358}" presName="linNode" presStyleCnt="0"/>
      <dgm:spPr/>
    </dgm:pt>
    <dgm:pt modelId="{A212D240-D2CA-47FC-9701-CD0F4CBD04E9}" type="pres">
      <dgm:prSet presAssocID="{B14B5AC1-706E-435B-9E3A-19C42194F358}" presName="parentText" presStyleLbl="node1" presStyleIdx="0" presStyleCnt="3" custScaleX="172956" custScaleY="28928" custLinFactNeighborX="5241" custLinFactNeighborY="-29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A43BBA9-3C0B-4CAF-8F76-F78F085A52ED}" type="pres">
      <dgm:prSet presAssocID="{6ECC4666-BF29-4679-896D-44A13B912263}" presName="sp" presStyleCnt="0"/>
      <dgm:spPr/>
    </dgm:pt>
    <dgm:pt modelId="{D4DB0B8A-0823-4EAF-BF6A-F8B69AEEE22F}" type="pres">
      <dgm:prSet presAssocID="{04E006E0-9E14-4312-B9CE-4ABD0D44D9A5}" presName="linNode" presStyleCnt="0"/>
      <dgm:spPr/>
    </dgm:pt>
    <dgm:pt modelId="{E0C67D37-D66B-43B5-B6B6-7BD1DE3A4664}" type="pres">
      <dgm:prSet presAssocID="{04E006E0-9E14-4312-B9CE-4ABD0D44D9A5}" presName="parentText" presStyleLbl="node1" presStyleIdx="1" presStyleCnt="3" custScaleX="173375" custScaleY="21790" custLinFactNeighborX="5451" custLinFactNeighborY="-111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6518243-88A6-4DAE-A326-D49FFE92ED36}" type="pres">
      <dgm:prSet presAssocID="{9C8F0DEA-3C2E-4ABC-BE88-B13C50103540}" presName="sp" presStyleCnt="0"/>
      <dgm:spPr/>
    </dgm:pt>
    <dgm:pt modelId="{438FE0D1-8D9C-4F92-A6EA-33BB293C1A90}" type="pres">
      <dgm:prSet presAssocID="{3D504913-AB8C-41CA-9963-6EDA406E0393}" presName="linNode" presStyleCnt="0"/>
      <dgm:spPr/>
    </dgm:pt>
    <dgm:pt modelId="{7498FEC7-3F24-45DF-B08B-EBBB5F730969}" type="pres">
      <dgm:prSet presAssocID="{3D504913-AB8C-41CA-9963-6EDA406E0393}" presName="parentText" presStyleLbl="node1" presStyleIdx="2" presStyleCnt="3" custScaleX="172956" custScaleY="44078" custLinFactNeighborX="5241" custLinFactNeighborY="-477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DC425C0-6951-4202-8037-B302DCBF22F0}" type="presOf" srcId="{04E006E0-9E14-4312-B9CE-4ABD0D44D9A5}" destId="{E0C67D37-D66B-43B5-B6B6-7BD1DE3A4664}" srcOrd="0" destOrd="0" presId="urn:microsoft.com/office/officeart/2005/8/layout/vList5"/>
    <dgm:cxn modelId="{628B87F4-4518-4F78-A426-BC92EB7242AA}" srcId="{829339A3-2DEB-436B-A49A-84FF934983CB}" destId="{04E006E0-9E14-4312-B9CE-4ABD0D44D9A5}" srcOrd="1" destOrd="0" parTransId="{30292318-D1B5-4A2C-81C2-7AF5EE849089}" sibTransId="{9C8F0DEA-3C2E-4ABC-BE88-B13C50103540}"/>
    <dgm:cxn modelId="{ACA6B660-CB34-423A-8F70-E61120B7E603}" type="presOf" srcId="{829339A3-2DEB-436B-A49A-84FF934983CB}" destId="{41EB2934-AA4C-4754-929A-2DD318E96704}" srcOrd="0" destOrd="0" presId="urn:microsoft.com/office/officeart/2005/8/layout/vList5"/>
    <dgm:cxn modelId="{071E990B-DE26-486F-B544-274EF8420BFC}" srcId="{829339A3-2DEB-436B-A49A-84FF934983CB}" destId="{3D504913-AB8C-41CA-9963-6EDA406E0393}" srcOrd="2" destOrd="0" parTransId="{8F12A2AC-7B3A-4A86-9B24-CB7343B5AB00}" sibTransId="{7E9DD116-CAD8-4507-83C3-3A6998D1C44A}"/>
    <dgm:cxn modelId="{AE6FC8DB-F443-4785-BD74-90E710EC2B64}" type="presOf" srcId="{B14B5AC1-706E-435B-9E3A-19C42194F358}" destId="{A212D240-D2CA-47FC-9701-CD0F4CBD04E9}" srcOrd="0" destOrd="0" presId="urn:microsoft.com/office/officeart/2005/8/layout/vList5"/>
    <dgm:cxn modelId="{3881AA0A-9194-4D98-8028-33485808E93F}" type="presOf" srcId="{3D504913-AB8C-41CA-9963-6EDA406E0393}" destId="{7498FEC7-3F24-45DF-B08B-EBBB5F730969}" srcOrd="0" destOrd="0" presId="urn:microsoft.com/office/officeart/2005/8/layout/vList5"/>
    <dgm:cxn modelId="{8D462A85-0ACA-4886-9B27-F6720EC68D67}" srcId="{829339A3-2DEB-436B-A49A-84FF934983CB}" destId="{B14B5AC1-706E-435B-9E3A-19C42194F358}" srcOrd="0" destOrd="0" parTransId="{1FA975B8-0AE4-491B-BB12-601644551195}" sibTransId="{6ECC4666-BF29-4679-896D-44A13B912263}"/>
    <dgm:cxn modelId="{DDA79E2E-B277-473A-A376-3B19F819966A}" type="presParOf" srcId="{41EB2934-AA4C-4754-929A-2DD318E96704}" destId="{018F0598-67B2-4B69-B64E-EBCAC2E2F1D7}" srcOrd="0" destOrd="0" presId="urn:microsoft.com/office/officeart/2005/8/layout/vList5"/>
    <dgm:cxn modelId="{73637D1D-81DB-4D61-9A37-9D21E8F92DE1}" type="presParOf" srcId="{018F0598-67B2-4B69-B64E-EBCAC2E2F1D7}" destId="{A212D240-D2CA-47FC-9701-CD0F4CBD04E9}" srcOrd="0" destOrd="0" presId="urn:microsoft.com/office/officeart/2005/8/layout/vList5"/>
    <dgm:cxn modelId="{2DB662BD-FF84-4911-B322-FCECEC55C454}" type="presParOf" srcId="{41EB2934-AA4C-4754-929A-2DD318E96704}" destId="{BA43BBA9-3C0B-4CAF-8F76-F78F085A52ED}" srcOrd="1" destOrd="0" presId="urn:microsoft.com/office/officeart/2005/8/layout/vList5"/>
    <dgm:cxn modelId="{D92214AD-0B32-4ACB-AFAA-40B49F37CCD7}" type="presParOf" srcId="{41EB2934-AA4C-4754-929A-2DD318E96704}" destId="{D4DB0B8A-0823-4EAF-BF6A-F8B69AEEE22F}" srcOrd="2" destOrd="0" presId="urn:microsoft.com/office/officeart/2005/8/layout/vList5"/>
    <dgm:cxn modelId="{08D78ECC-F71C-4EDE-9733-AFD1AF624521}" type="presParOf" srcId="{D4DB0B8A-0823-4EAF-BF6A-F8B69AEEE22F}" destId="{E0C67D37-D66B-43B5-B6B6-7BD1DE3A4664}" srcOrd="0" destOrd="0" presId="urn:microsoft.com/office/officeart/2005/8/layout/vList5"/>
    <dgm:cxn modelId="{3FDA81A6-87F6-4408-ABE8-EB4701B70E2A}" type="presParOf" srcId="{41EB2934-AA4C-4754-929A-2DD318E96704}" destId="{86518243-88A6-4DAE-A326-D49FFE92ED36}" srcOrd="3" destOrd="0" presId="urn:microsoft.com/office/officeart/2005/8/layout/vList5"/>
    <dgm:cxn modelId="{8913209B-8E73-411D-AEA9-769F396E2B19}" type="presParOf" srcId="{41EB2934-AA4C-4754-929A-2DD318E96704}" destId="{438FE0D1-8D9C-4F92-A6EA-33BB293C1A90}" srcOrd="4" destOrd="0" presId="urn:microsoft.com/office/officeart/2005/8/layout/vList5"/>
    <dgm:cxn modelId="{56B81585-AA05-49F4-AA66-C2D775FFAD78}" type="presParOf" srcId="{438FE0D1-8D9C-4F92-A6EA-33BB293C1A90}" destId="{7498FEC7-3F24-45DF-B08B-EBBB5F73096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1D5C3522-09EA-4F15-914E-6C0DA5C9F3E0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th-TH"/>
        </a:p>
      </dgm:t>
    </dgm:pt>
    <dgm:pt modelId="{BAF71570-F2F8-43B8-8999-7951887EA63B}">
      <dgm:prSet/>
      <dgm:spPr/>
      <dgm:t>
        <a:bodyPr/>
        <a:lstStyle/>
        <a:p>
          <a:pPr rtl="0"/>
          <a:r>
            <a:rPr lang="th-TH" dirty="0" smtClean="0"/>
            <a:t>งบบริการผู้ป่วยนอกทั่วไปแบบเหมาจ่ายต่อผู้มีสิทธิ์</a:t>
          </a:r>
          <a:endParaRPr lang="th-TH" dirty="0"/>
        </a:p>
      </dgm:t>
    </dgm:pt>
    <dgm:pt modelId="{4FCB52FB-F3C5-4474-B839-CD6B9DE1EDEB}" type="parTrans" cxnId="{EB47FFB7-3141-40D3-8B39-27CDA6EA1B18}">
      <dgm:prSet/>
      <dgm:spPr/>
      <dgm:t>
        <a:bodyPr/>
        <a:lstStyle/>
        <a:p>
          <a:endParaRPr lang="th-TH"/>
        </a:p>
      </dgm:t>
    </dgm:pt>
    <dgm:pt modelId="{668E40AC-FFCC-4061-AF0C-041FEA59228C}" type="sibTrans" cxnId="{EB47FFB7-3141-40D3-8B39-27CDA6EA1B18}">
      <dgm:prSet/>
      <dgm:spPr/>
      <dgm:t>
        <a:bodyPr/>
        <a:lstStyle/>
        <a:p>
          <a:endParaRPr lang="th-TH"/>
        </a:p>
      </dgm:t>
    </dgm:pt>
    <dgm:pt modelId="{2D566B44-4E71-4AD2-BCF7-4833617CA238}">
      <dgm:prSet/>
      <dgm:spPr/>
      <dgm:t>
        <a:bodyPr/>
        <a:lstStyle/>
        <a:p>
          <a:pPr rtl="0"/>
          <a:r>
            <a:rPr lang="th-TH" dirty="0" smtClean="0"/>
            <a:t>งบบริการสร้างเสริมสุขภาพและป้องกันโรคสำหรับบริการพื้นฐาน(</a:t>
          </a:r>
          <a:r>
            <a:rPr lang="en-US" dirty="0" smtClean="0"/>
            <a:t>P&amp;P basic service</a:t>
          </a:r>
          <a:r>
            <a:rPr lang="th-TH" dirty="0" smtClean="0"/>
            <a:t>)</a:t>
          </a:r>
          <a:endParaRPr lang="th-TH" dirty="0"/>
        </a:p>
      </dgm:t>
    </dgm:pt>
    <dgm:pt modelId="{76A9A14C-99BA-4876-92F4-A927F317AE56}" type="parTrans" cxnId="{066FAB8A-ACD8-4AD7-BC7B-D5951B2109A9}">
      <dgm:prSet/>
      <dgm:spPr/>
      <dgm:t>
        <a:bodyPr/>
        <a:lstStyle/>
        <a:p>
          <a:endParaRPr lang="th-TH"/>
        </a:p>
      </dgm:t>
    </dgm:pt>
    <dgm:pt modelId="{09DEF973-712A-4CCE-BD8B-81233C3C51FD}" type="sibTrans" cxnId="{066FAB8A-ACD8-4AD7-BC7B-D5951B2109A9}">
      <dgm:prSet/>
      <dgm:spPr/>
      <dgm:t>
        <a:bodyPr/>
        <a:lstStyle/>
        <a:p>
          <a:endParaRPr lang="th-TH"/>
        </a:p>
      </dgm:t>
    </dgm:pt>
    <dgm:pt modelId="{C486147D-581F-4206-A980-9F7195D076A5}">
      <dgm:prSet/>
      <dgm:spPr/>
      <dgm:t>
        <a:bodyPr/>
        <a:lstStyle/>
        <a:p>
          <a:pPr rtl="0"/>
          <a:r>
            <a:rPr lang="th-TH" dirty="0" smtClean="0"/>
            <a:t>งบบริการสร้างเสริมสุขภาพและป้องกันโรคจ่ายตามเกณฑ์คุณภาพผลงานบริการ(</a:t>
          </a:r>
          <a:r>
            <a:rPr lang="en-US" dirty="0" smtClean="0"/>
            <a:t>QOF</a:t>
          </a:r>
          <a:r>
            <a:rPr lang="th-TH" dirty="0" smtClean="0"/>
            <a:t>)</a:t>
          </a:r>
          <a:endParaRPr lang="th-TH" dirty="0"/>
        </a:p>
      </dgm:t>
    </dgm:pt>
    <dgm:pt modelId="{A783E1F6-C3B0-40C0-98BA-7762307B4453}" type="parTrans" cxnId="{BC86BAF0-4CDB-4A2C-9DEF-FE26329EE265}">
      <dgm:prSet/>
      <dgm:spPr/>
      <dgm:t>
        <a:bodyPr/>
        <a:lstStyle/>
        <a:p>
          <a:endParaRPr lang="th-TH"/>
        </a:p>
      </dgm:t>
    </dgm:pt>
    <dgm:pt modelId="{4E0C972F-EEC5-4D58-8AE8-8D95F5433785}" type="sibTrans" cxnId="{BC86BAF0-4CDB-4A2C-9DEF-FE26329EE265}">
      <dgm:prSet/>
      <dgm:spPr/>
      <dgm:t>
        <a:bodyPr/>
        <a:lstStyle/>
        <a:p>
          <a:endParaRPr lang="th-TH"/>
        </a:p>
      </dgm:t>
    </dgm:pt>
    <dgm:pt modelId="{23A9A973-887D-4C7D-B10F-8271C2B83AAE}">
      <dgm:prSet/>
      <dgm:spPr/>
      <dgm:t>
        <a:bodyPr/>
        <a:lstStyle/>
        <a:p>
          <a:pPr rtl="0"/>
          <a:r>
            <a:rPr lang="th-TH" dirty="0" smtClean="0"/>
            <a:t>กองทุนบริการการแพทย์แผนไทย / งบฟื้นฟูสมรรถภาพด้านการแพทย์</a:t>
          </a:r>
          <a:endParaRPr lang="th-TH" dirty="0"/>
        </a:p>
      </dgm:t>
    </dgm:pt>
    <dgm:pt modelId="{F5381B0B-D33E-4F4F-A133-3BEF8A72F806}" type="sibTrans" cxnId="{64F49D1A-07DD-4216-8CD5-E0862146E737}">
      <dgm:prSet/>
      <dgm:spPr/>
      <dgm:t>
        <a:bodyPr/>
        <a:lstStyle/>
        <a:p>
          <a:endParaRPr lang="th-TH"/>
        </a:p>
      </dgm:t>
    </dgm:pt>
    <dgm:pt modelId="{50DAA82D-B3C5-44A9-BE3E-4BF2F0A77806}" type="parTrans" cxnId="{64F49D1A-07DD-4216-8CD5-E0862146E737}">
      <dgm:prSet/>
      <dgm:spPr/>
      <dgm:t>
        <a:bodyPr/>
        <a:lstStyle/>
        <a:p>
          <a:endParaRPr lang="th-TH"/>
        </a:p>
      </dgm:t>
    </dgm:pt>
    <dgm:pt modelId="{79BFB9B7-C7E0-4CE3-B31A-1D9CC594745D}" type="pres">
      <dgm:prSet presAssocID="{1D5C3522-09EA-4F15-914E-6C0DA5C9F3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F1B7654-827E-471F-9033-FD4614279D4C}" type="pres">
      <dgm:prSet presAssocID="{23A9A973-887D-4C7D-B10F-8271C2B83AAE}" presName="parentText" presStyleLbl="node1" presStyleIdx="0" presStyleCnt="4" custScaleY="115699" custLinFactY="300000" custLinFactNeighborX="-515" custLinFactNeighborY="38019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AF719CB-50D1-47B5-ADFD-C1228A9BEDE6}" type="pres">
      <dgm:prSet presAssocID="{F5381B0B-D33E-4F4F-A133-3BEF8A72F806}" presName="spacer" presStyleCnt="0"/>
      <dgm:spPr/>
    </dgm:pt>
    <dgm:pt modelId="{60DEB971-C8F0-464D-854B-1EAB5C1616A5}" type="pres">
      <dgm:prSet presAssocID="{BAF71570-F2F8-43B8-8999-7951887EA63B}" presName="parentText" presStyleLbl="node1" presStyleIdx="1" presStyleCnt="4" custLinFactY="-128552" custLinFactNeighborX="-34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B8D068E-B99A-4028-AFCE-D66819F9E60A}" type="pres">
      <dgm:prSet presAssocID="{668E40AC-FFCC-4061-AF0C-041FEA59228C}" presName="spacer" presStyleCnt="0"/>
      <dgm:spPr/>
    </dgm:pt>
    <dgm:pt modelId="{8DC36E6C-B80C-446A-8B60-9350D234C1B4}" type="pres">
      <dgm:prSet presAssocID="{2D566B44-4E71-4AD2-BCF7-4833617CA238}" presName="parentText" presStyleLbl="node1" presStyleIdx="2" presStyleCnt="4" custLinFactY="-12907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608C9A5-A212-4624-9A1B-965E3D51DA01}" type="pres">
      <dgm:prSet presAssocID="{09DEF973-712A-4CCE-BD8B-81233C3C51FD}" presName="spacer" presStyleCnt="0"/>
      <dgm:spPr/>
    </dgm:pt>
    <dgm:pt modelId="{EEDF6B6C-B131-4244-AC57-D3B1C9E9A19A}" type="pres">
      <dgm:prSet presAssocID="{C486147D-581F-4206-A980-9F7195D076A5}" presName="parentText" presStyleLbl="node1" presStyleIdx="3" presStyleCnt="4" custScaleY="108967" custLinFactY="-120543" custLinFactNeighborX="-515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6A465F5-DA22-421A-B95A-CB66B669036E}" type="presOf" srcId="{C486147D-581F-4206-A980-9F7195D076A5}" destId="{EEDF6B6C-B131-4244-AC57-D3B1C9E9A19A}" srcOrd="0" destOrd="0" presId="urn:microsoft.com/office/officeart/2005/8/layout/vList2"/>
    <dgm:cxn modelId="{1A8836B4-E7C1-4648-9329-465688520E26}" type="presOf" srcId="{2D566B44-4E71-4AD2-BCF7-4833617CA238}" destId="{8DC36E6C-B80C-446A-8B60-9350D234C1B4}" srcOrd="0" destOrd="0" presId="urn:microsoft.com/office/officeart/2005/8/layout/vList2"/>
    <dgm:cxn modelId="{066FAB8A-ACD8-4AD7-BC7B-D5951B2109A9}" srcId="{1D5C3522-09EA-4F15-914E-6C0DA5C9F3E0}" destId="{2D566B44-4E71-4AD2-BCF7-4833617CA238}" srcOrd="2" destOrd="0" parTransId="{76A9A14C-99BA-4876-92F4-A927F317AE56}" sibTransId="{09DEF973-712A-4CCE-BD8B-81233C3C51FD}"/>
    <dgm:cxn modelId="{64F49D1A-07DD-4216-8CD5-E0862146E737}" srcId="{1D5C3522-09EA-4F15-914E-6C0DA5C9F3E0}" destId="{23A9A973-887D-4C7D-B10F-8271C2B83AAE}" srcOrd="0" destOrd="0" parTransId="{50DAA82D-B3C5-44A9-BE3E-4BF2F0A77806}" sibTransId="{F5381B0B-D33E-4F4F-A133-3BEF8A72F806}"/>
    <dgm:cxn modelId="{F33B6E4F-984C-4706-8304-B3A47FF1D26B}" type="presOf" srcId="{1D5C3522-09EA-4F15-914E-6C0DA5C9F3E0}" destId="{79BFB9B7-C7E0-4CE3-B31A-1D9CC594745D}" srcOrd="0" destOrd="0" presId="urn:microsoft.com/office/officeart/2005/8/layout/vList2"/>
    <dgm:cxn modelId="{BC86BAF0-4CDB-4A2C-9DEF-FE26329EE265}" srcId="{1D5C3522-09EA-4F15-914E-6C0DA5C9F3E0}" destId="{C486147D-581F-4206-A980-9F7195D076A5}" srcOrd="3" destOrd="0" parTransId="{A783E1F6-C3B0-40C0-98BA-7762307B4453}" sibTransId="{4E0C972F-EEC5-4D58-8AE8-8D95F5433785}"/>
    <dgm:cxn modelId="{2CD57756-DEAE-48E8-8D41-5B24A677CB8A}" type="presOf" srcId="{BAF71570-F2F8-43B8-8999-7951887EA63B}" destId="{60DEB971-C8F0-464D-854B-1EAB5C1616A5}" srcOrd="0" destOrd="0" presId="urn:microsoft.com/office/officeart/2005/8/layout/vList2"/>
    <dgm:cxn modelId="{EB47FFB7-3141-40D3-8B39-27CDA6EA1B18}" srcId="{1D5C3522-09EA-4F15-914E-6C0DA5C9F3E0}" destId="{BAF71570-F2F8-43B8-8999-7951887EA63B}" srcOrd="1" destOrd="0" parTransId="{4FCB52FB-F3C5-4474-B839-CD6B9DE1EDEB}" sibTransId="{668E40AC-FFCC-4061-AF0C-041FEA59228C}"/>
    <dgm:cxn modelId="{298B3619-6931-4418-B1BD-694BA630AACD}" type="presOf" srcId="{23A9A973-887D-4C7D-B10F-8271C2B83AAE}" destId="{BF1B7654-827E-471F-9033-FD4614279D4C}" srcOrd="0" destOrd="0" presId="urn:microsoft.com/office/officeart/2005/8/layout/vList2"/>
    <dgm:cxn modelId="{36FD575F-1380-4C63-90C7-500C4D05F807}" type="presParOf" srcId="{79BFB9B7-C7E0-4CE3-B31A-1D9CC594745D}" destId="{BF1B7654-827E-471F-9033-FD4614279D4C}" srcOrd="0" destOrd="0" presId="urn:microsoft.com/office/officeart/2005/8/layout/vList2"/>
    <dgm:cxn modelId="{8ABCD2D4-9CAA-421C-AEDC-9DC09DDBC80D}" type="presParOf" srcId="{79BFB9B7-C7E0-4CE3-B31A-1D9CC594745D}" destId="{5AF719CB-50D1-47B5-ADFD-C1228A9BEDE6}" srcOrd="1" destOrd="0" presId="urn:microsoft.com/office/officeart/2005/8/layout/vList2"/>
    <dgm:cxn modelId="{AC523D55-4459-42C6-99F1-983B0B3AAD5C}" type="presParOf" srcId="{79BFB9B7-C7E0-4CE3-B31A-1D9CC594745D}" destId="{60DEB971-C8F0-464D-854B-1EAB5C1616A5}" srcOrd="2" destOrd="0" presId="urn:microsoft.com/office/officeart/2005/8/layout/vList2"/>
    <dgm:cxn modelId="{56767D60-6A1E-4F01-BEB6-D45C747419B1}" type="presParOf" srcId="{79BFB9B7-C7E0-4CE3-B31A-1D9CC594745D}" destId="{2B8D068E-B99A-4028-AFCE-D66819F9E60A}" srcOrd="3" destOrd="0" presId="urn:microsoft.com/office/officeart/2005/8/layout/vList2"/>
    <dgm:cxn modelId="{9E7924AD-0309-41C1-AB07-3B7E2B4C6C5B}" type="presParOf" srcId="{79BFB9B7-C7E0-4CE3-B31A-1D9CC594745D}" destId="{8DC36E6C-B80C-446A-8B60-9350D234C1B4}" srcOrd="4" destOrd="0" presId="urn:microsoft.com/office/officeart/2005/8/layout/vList2"/>
    <dgm:cxn modelId="{FD92A0B3-B8CD-4BAA-AE84-B6A5F93AF553}" type="presParOf" srcId="{79BFB9B7-C7E0-4CE3-B31A-1D9CC594745D}" destId="{B608C9A5-A212-4624-9A1B-965E3D51DA01}" srcOrd="5" destOrd="0" presId="urn:microsoft.com/office/officeart/2005/8/layout/vList2"/>
    <dgm:cxn modelId="{6731A0FC-BD0D-48D0-9A02-914804BCA962}" type="presParOf" srcId="{79BFB9B7-C7E0-4CE3-B31A-1D9CC594745D}" destId="{EEDF6B6C-B131-4244-AC57-D3B1C9E9A19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829339A3-2DEB-436B-A49A-84FF934983C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3D504913-AB8C-41CA-9963-6EDA406E039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เงินรับฝากกองทุน</a:t>
          </a:r>
          <a:r>
            <a:rPr lang="en-US" sz="2400" dirty="0" err="1" smtClean="0"/>
            <a:t>uc</a:t>
          </a:r>
          <a:r>
            <a:rPr lang="en-US" sz="2400" dirty="0" smtClean="0"/>
            <a:t> </a:t>
          </a:r>
          <a:r>
            <a:rPr lang="th-TH" sz="2400" dirty="0" smtClean="0"/>
            <a:t>วัสดุ</a:t>
          </a:r>
        </a:p>
        <a:p>
          <a:pPr algn="l" rtl="0">
            <a:spcAft>
              <a:spcPts val="0"/>
            </a:spcAft>
          </a:pPr>
          <a:r>
            <a:rPr lang="en-US" sz="2400" dirty="0" smtClean="0"/>
            <a:t>Dr.</a:t>
          </a:r>
          <a:r>
            <a:rPr lang="th-TH" sz="2400" dirty="0" smtClean="0"/>
            <a:t> เงินรับฝากกองทุน</a:t>
          </a:r>
          <a:r>
            <a:rPr lang="en-US" sz="2400" dirty="0" smtClean="0"/>
            <a:t>UC Fix Cost</a:t>
          </a:r>
        </a:p>
        <a:p>
          <a:pPr algn="l"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เงินรับฝากกองทุน </a:t>
          </a:r>
          <a:r>
            <a:rPr lang="en-US" sz="2400" dirty="0" smtClean="0"/>
            <a:t>UC</a:t>
          </a:r>
          <a:r>
            <a:rPr lang="th-TH" sz="2400" dirty="0" smtClean="0"/>
            <a:t>นอกเหนือ </a:t>
          </a:r>
          <a:r>
            <a:rPr lang="en-US" sz="2400" dirty="0" smtClean="0"/>
            <a:t>Fix   </a:t>
          </a:r>
        </a:p>
        <a:p>
          <a:pPr algn="l" rtl="0">
            <a:spcAft>
              <a:spcPts val="0"/>
            </a:spcAft>
          </a:pPr>
          <a:r>
            <a:rPr lang="en-US" sz="2400" dirty="0" smtClean="0"/>
            <a:t>      Cost</a:t>
          </a:r>
        </a:p>
        <a:p>
          <a:pPr algn="l" rtl="0">
            <a:spcAft>
              <a:spcPts val="0"/>
            </a:spcAft>
          </a:pPr>
          <a:r>
            <a:rPr lang="en-US" sz="2400" dirty="0" smtClean="0"/>
            <a:t>             Cr. </a:t>
          </a:r>
          <a:r>
            <a:rPr lang="th-TH" sz="2400" dirty="0" smtClean="0"/>
            <a:t>เงินฝากธนาคารนอก  </a:t>
          </a:r>
          <a:r>
            <a:rPr lang="th-TH" sz="2400" dirty="0" err="1" smtClean="0"/>
            <a:t>งปม</a:t>
          </a:r>
          <a:r>
            <a:rPr lang="th-TH" sz="2400" dirty="0" smtClean="0"/>
            <a:t>               </a:t>
          </a:r>
        </a:p>
        <a:p>
          <a:pPr algn="l" rtl="0">
            <a:spcAft>
              <a:spcPts val="0"/>
            </a:spcAft>
          </a:pPr>
          <a:r>
            <a:rPr lang="th-TH" sz="2400" dirty="0" smtClean="0"/>
            <a:t>                       รอจัดสรร-ออมทรัพย์</a:t>
          </a:r>
          <a:r>
            <a:rPr lang="en-US" sz="2400" dirty="0" smtClean="0"/>
            <a:t> </a:t>
          </a:r>
          <a:endParaRPr lang="th-TH" sz="2400" dirty="0"/>
        </a:p>
      </dgm:t>
    </dgm:pt>
    <dgm:pt modelId="{8F12A2AC-7B3A-4A86-9B24-CB7343B5AB00}" type="parTrans" cxnId="{071E990B-DE26-486F-B544-274EF8420BFC}">
      <dgm:prSet/>
      <dgm:spPr/>
      <dgm:t>
        <a:bodyPr/>
        <a:lstStyle/>
        <a:p>
          <a:endParaRPr lang="th-TH"/>
        </a:p>
      </dgm:t>
    </dgm:pt>
    <dgm:pt modelId="{7E9DD116-CAD8-4507-83C3-3A6998D1C44A}" type="sibTrans" cxnId="{071E990B-DE26-486F-B544-274EF8420BFC}">
      <dgm:prSet/>
      <dgm:spPr/>
      <dgm:t>
        <a:bodyPr/>
        <a:lstStyle/>
        <a:p>
          <a:endParaRPr lang="th-TH"/>
        </a:p>
      </dgm:t>
    </dgm:pt>
    <dgm:pt modelId="{41EB2934-AA4C-4754-929A-2DD318E96704}" type="pres">
      <dgm:prSet presAssocID="{829339A3-2DEB-436B-A49A-84FF934983C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38FE0D1-8D9C-4F92-A6EA-33BB293C1A90}" type="pres">
      <dgm:prSet presAssocID="{3D504913-AB8C-41CA-9963-6EDA406E0393}" presName="linNode" presStyleCnt="0"/>
      <dgm:spPr/>
    </dgm:pt>
    <dgm:pt modelId="{7498FEC7-3F24-45DF-B08B-EBBB5F730969}" type="pres">
      <dgm:prSet presAssocID="{3D504913-AB8C-41CA-9963-6EDA406E0393}" presName="parentText" presStyleLbl="node1" presStyleIdx="0" presStyleCnt="1" custScaleX="277778" custScaleY="99046" custLinFactNeighborX="5241" custLinFactNeighborY="-477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3F03CCA-E7C5-4E41-B0CF-C4C8B82D5767}" type="presOf" srcId="{829339A3-2DEB-436B-A49A-84FF934983CB}" destId="{41EB2934-AA4C-4754-929A-2DD318E96704}" srcOrd="0" destOrd="0" presId="urn:microsoft.com/office/officeart/2005/8/layout/vList5"/>
    <dgm:cxn modelId="{071E990B-DE26-486F-B544-274EF8420BFC}" srcId="{829339A3-2DEB-436B-A49A-84FF934983CB}" destId="{3D504913-AB8C-41CA-9963-6EDA406E0393}" srcOrd="0" destOrd="0" parTransId="{8F12A2AC-7B3A-4A86-9B24-CB7343B5AB00}" sibTransId="{7E9DD116-CAD8-4507-83C3-3A6998D1C44A}"/>
    <dgm:cxn modelId="{89EA1D37-D990-4100-A8FD-D47252E4C69A}" type="presOf" srcId="{3D504913-AB8C-41CA-9963-6EDA406E0393}" destId="{7498FEC7-3F24-45DF-B08B-EBBB5F730969}" srcOrd="0" destOrd="0" presId="urn:microsoft.com/office/officeart/2005/8/layout/vList5"/>
    <dgm:cxn modelId="{061C7E0A-8F57-4898-9424-37A00C2BD3CB}" type="presParOf" srcId="{41EB2934-AA4C-4754-929A-2DD318E96704}" destId="{438FE0D1-8D9C-4F92-A6EA-33BB293C1A90}" srcOrd="0" destOrd="0" presId="urn:microsoft.com/office/officeart/2005/8/layout/vList5"/>
    <dgm:cxn modelId="{E98B728E-1FC0-46A3-BCFD-6A755BE3E443}" type="presParOf" srcId="{438FE0D1-8D9C-4F92-A6EA-33BB293C1A90}" destId="{7498FEC7-3F24-45DF-B08B-EBBB5F73096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เงินฝากธนาคารนอกงบประมาณรอการจัดสรร-ออมทรัพย์     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(1101030102.102)</a:t>
          </a:r>
          <a:r>
            <a:rPr lang="en-US" sz="2400" dirty="0" smtClean="0"/>
            <a:t>     </a:t>
          </a:r>
        </a:p>
        <a:p>
          <a:pPr rtl="0">
            <a:spcAft>
              <a:spcPct val="35000"/>
            </a:spcAft>
          </a:pPr>
          <a:r>
            <a:rPr lang="en-US" sz="2400" dirty="0" smtClean="0"/>
            <a:t>      Cr. </a:t>
          </a:r>
          <a:r>
            <a:rPr lang="th-TH" sz="2400" dirty="0" smtClean="0"/>
            <a:t>เงินกองทุนประกันสังคม  (2111020199.301)</a:t>
          </a:r>
          <a:endParaRPr lang="th-TH" sz="2400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279019" custLinFactNeighborY="-237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CC913C27-0C04-4957-90D8-25F137AA251A}" type="presOf" srcId="{DB82AB52-B35B-436D-94FE-C993E2303624}" destId="{01B13D39-2FB8-45A4-97BC-3BA352149362}" srcOrd="0" destOrd="0" presId="urn:microsoft.com/office/officeart/2005/8/layout/vList2"/>
    <dgm:cxn modelId="{9DD7A2AF-FCA1-47DF-9968-E8424A443DCD}" type="presOf" srcId="{F35B5B25-D294-470B-8277-CF048E0D739B}" destId="{0AEAC30C-688E-4659-83AD-807F0A57BCE1}" srcOrd="0" destOrd="0" presId="urn:microsoft.com/office/officeart/2005/8/layout/vList2"/>
    <dgm:cxn modelId="{9CC9CB6A-F139-401C-970C-5F1A36415401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5A2CB9F1-7228-496D-B876-159055C0F19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D441F08-7D84-4725-8686-FA08E375CB3C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เงินกองทุนประกันสังคม   (2111020199.301)</a:t>
          </a:r>
          <a:r>
            <a:rPr lang="en-US" dirty="0" smtClean="0"/>
            <a:t>   </a:t>
          </a:r>
        </a:p>
        <a:p>
          <a:pPr rtl="0"/>
          <a:r>
            <a:rPr lang="en-US" dirty="0" smtClean="0"/>
            <a:t>       Cr. </a:t>
          </a:r>
          <a:r>
            <a:rPr lang="th-TH" dirty="0" smtClean="0"/>
            <a:t>เงินรับฝากค่าบริหารจัดการประกันสังคม  (2111020199.304)</a:t>
          </a:r>
          <a:endParaRPr lang="th-TH" dirty="0"/>
        </a:p>
      </dgm:t>
    </dgm:pt>
    <dgm:pt modelId="{BC5B19C6-C755-4940-85DF-4E87CC46AEA5}" type="parTrans" cxnId="{B36BD6BD-75B1-4173-9F5C-A6C85E4E0D5C}">
      <dgm:prSet/>
      <dgm:spPr/>
      <dgm:t>
        <a:bodyPr/>
        <a:lstStyle/>
        <a:p>
          <a:endParaRPr lang="th-TH"/>
        </a:p>
      </dgm:t>
    </dgm:pt>
    <dgm:pt modelId="{810D1840-D7D1-4520-8173-98CBA0E10DCD}" type="sibTrans" cxnId="{B36BD6BD-75B1-4173-9F5C-A6C85E4E0D5C}">
      <dgm:prSet/>
      <dgm:spPr/>
      <dgm:t>
        <a:bodyPr/>
        <a:lstStyle/>
        <a:p>
          <a:endParaRPr lang="th-TH"/>
        </a:p>
      </dgm:t>
    </dgm:pt>
    <dgm:pt modelId="{81C55B4B-A2AE-4B36-AA7C-CD74578D67CA}" type="pres">
      <dgm:prSet presAssocID="{5A2CB9F1-7228-496D-B876-159055C0F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2F8A2EF-B4C9-437E-AD76-34FE17EA8C13}" type="pres">
      <dgm:prSet presAssocID="{AD441F08-7D84-4725-8686-FA08E375CB3C}" presName="parentText" presStyleLbl="node1" presStyleIdx="0" presStyleCnt="1" custLinFactNeighborY="-175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B38D28C-6D02-46DB-8D15-F993B2166B69}" type="presOf" srcId="{5A2CB9F1-7228-496D-B876-159055C0F195}" destId="{81C55B4B-A2AE-4B36-AA7C-CD74578D67CA}" srcOrd="0" destOrd="0" presId="urn:microsoft.com/office/officeart/2005/8/layout/vList2"/>
    <dgm:cxn modelId="{B36BD6BD-75B1-4173-9F5C-A6C85E4E0D5C}" srcId="{5A2CB9F1-7228-496D-B876-159055C0F195}" destId="{AD441F08-7D84-4725-8686-FA08E375CB3C}" srcOrd="0" destOrd="0" parTransId="{BC5B19C6-C755-4940-85DF-4E87CC46AEA5}" sibTransId="{810D1840-D7D1-4520-8173-98CBA0E10DCD}"/>
    <dgm:cxn modelId="{B4AF3217-66DA-4001-BF10-A036E6E1859D}" type="presOf" srcId="{AD441F08-7D84-4725-8686-FA08E375CB3C}" destId="{12F8A2EF-B4C9-437E-AD76-34FE17EA8C13}" srcOrd="0" destOrd="0" presId="urn:microsoft.com/office/officeart/2005/8/layout/vList2"/>
    <dgm:cxn modelId="{61361303-D6BF-48D3-AD16-BF1CC94C9D6B}" type="presParOf" srcId="{81C55B4B-A2AE-4B36-AA7C-CD74578D67CA}" destId="{12F8A2EF-B4C9-437E-AD76-34FE17EA8C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คู่สัญญารองไม่บันทึกบัญชี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123367" custLinFactNeighborX="1157" custLinFactNeighborY="-1047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F416EB5D-AA69-4CBA-81FC-7053A3FD684B}" type="presOf" srcId="{DB82AB52-B35B-436D-94FE-C993E2303624}" destId="{01B13D39-2FB8-45A4-97BC-3BA352149362}" srcOrd="0" destOrd="0" presId="urn:microsoft.com/office/officeart/2005/8/layout/vList2"/>
    <dgm:cxn modelId="{0530E06C-3EF4-4187-AB42-B1AD445CF994}" type="presOf" srcId="{F35B5B25-D294-470B-8277-CF048E0D739B}" destId="{0AEAC30C-688E-4659-83AD-807F0A57BCE1}" srcOrd="0" destOrd="0" presId="urn:microsoft.com/office/officeart/2005/8/layout/vList2"/>
    <dgm:cxn modelId="{37793F6C-80C9-4DFC-96CC-F444D6E179D1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คู่สัญญารองไม่บันทึกบัญชี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123367" custLinFactNeighborX="1157" custLinFactNeighborY="-1047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3CAC09CD-61EB-4E3F-8FC5-6013D402AEDF}" type="presOf" srcId="{DB82AB52-B35B-436D-94FE-C993E2303624}" destId="{01B13D39-2FB8-45A4-97BC-3BA352149362}" srcOrd="0" destOrd="0" presId="urn:microsoft.com/office/officeart/2005/8/layout/vList2"/>
    <dgm:cxn modelId="{CFFAA606-616C-4F99-BF92-ED5AA26837CF}" type="presOf" srcId="{F35B5B25-D294-470B-8277-CF048E0D739B}" destId="{0AEAC30C-688E-4659-83AD-807F0A57BCE1}" srcOrd="0" destOrd="0" presId="urn:microsoft.com/office/officeart/2005/8/layout/vList2"/>
    <dgm:cxn modelId="{233DD57B-95B4-4827-86E8-46F15E240008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en-US" sz="2200" dirty="0" smtClean="0"/>
            <a:t>Dr. </a:t>
          </a:r>
          <a:r>
            <a:rPr lang="th-TH" sz="2200" dirty="0" smtClean="0"/>
            <a:t>ค่าใช้จ่าย....(ตามประเภท)           </a:t>
          </a:r>
          <a:r>
            <a:rPr lang="en-US" sz="2200" dirty="0" smtClean="0"/>
            <a:t>    </a:t>
          </a:r>
        </a:p>
        <a:p>
          <a:pPr rtl="0">
            <a:spcAft>
              <a:spcPct val="35000"/>
            </a:spcAft>
          </a:pPr>
          <a:r>
            <a:rPr lang="en-US" sz="2200" dirty="0" smtClean="0"/>
            <a:t>         Cr. </a:t>
          </a:r>
          <a:r>
            <a:rPr lang="th-TH" sz="2200" dirty="0" smtClean="0"/>
            <a:t>เงินฝากธนาคารนอกงบประมาณรอการจัดสรร-ออมทรัพย์   </a:t>
          </a:r>
        </a:p>
        <a:p>
          <a:pPr rtl="0">
            <a:spcAft>
              <a:spcPct val="35000"/>
            </a:spcAft>
          </a:pPr>
          <a:r>
            <a:rPr lang="th-TH" sz="2200" dirty="0" smtClean="0"/>
            <a:t>                   (1101030102.102)</a:t>
          </a:r>
          <a:endParaRPr lang="th-TH" sz="2200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367775" custLinFactNeighborY="-237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2B0CFD14-254E-4239-931F-F902260BB400}" type="presOf" srcId="{F35B5B25-D294-470B-8277-CF048E0D739B}" destId="{0AEAC30C-688E-4659-83AD-807F0A57BCE1}" srcOrd="0" destOrd="0" presId="urn:microsoft.com/office/officeart/2005/8/layout/vList2"/>
    <dgm:cxn modelId="{43B7E271-45A5-4601-A1FC-21D0EFA1E8DC}" type="presOf" srcId="{DB82AB52-B35B-436D-94FE-C993E2303624}" destId="{01B13D39-2FB8-45A4-97BC-3BA352149362}" srcOrd="0" destOrd="0" presId="urn:microsoft.com/office/officeart/2005/8/layout/vList2"/>
    <dgm:cxn modelId="{9C899ED8-D885-47D8-B080-F174CE480BB5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4442984-A11E-4880-8FFB-74210CA55A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AC8C1F1-C307-43F1-A09E-A5BDD92405E5}">
      <dgm:prSet custT="1"/>
      <dgm:spPr/>
      <dgm:t>
        <a:bodyPr/>
        <a:lstStyle/>
        <a:p>
          <a:pPr rtl="0"/>
          <a:r>
            <a:rPr lang="th-TH" sz="1600" dirty="0" smtClean="0"/>
            <a:t>1</a:t>
          </a:r>
          <a:r>
            <a:rPr lang="th-TH" sz="2800" dirty="0" smtClean="0"/>
            <a:t>. สำเนาใบส่งของ/สำเนาใบแจ้งหนี้</a:t>
          </a:r>
          <a:endParaRPr lang="th-TH" sz="2800" dirty="0"/>
        </a:p>
      </dgm:t>
    </dgm:pt>
    <dgm:pt modelId="{23049596-1CA4-4E8A-BC06-4A8D9BA7E50E}" type="parTrans" cxnId="{654F22F6-D1E4-4419-B42E-C101094919CA}">
      <dgm:prSet/>
      <dgm:spPr/>
      <dgm:t>
        <a:bodyPr/>
        <a:lstStyle/>
        <a:p>
          <a:endParaRPr lang="th-TH"/>
        </a:p>
      </dgm:t>
    </dgm:pt>
    <dgm:pt modelId="{F2A64675-46B6-451A-9128-6D64FCCA1F01}" type="sibTrans" cxnId="{654F22F6-D1E4-4419-B42E-C101094919CA}">
      <dgm:prSet/>
      <dgm:spPr/>
      <dgm:t>
        <a:bodyPr/>
        <a:lstStyle/>
        <a:p>
          <a:endParaRPr lang="th-TH"/>
        </a:p>
      </dgm:t>
    </dgm:pt>
    <dgm:pt modelId="{37398578-37D4-46A6-8F9F-4AE61083B8C7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th-TH" sz="2400" dirty="0" smtClean="0"/>
            <a:t>2</a:t>
          </a:r>
          <a:r>
            <a:rPr lang="th-TH" sz="2400" dirty="0" smtClean="0">
              <a:solidFill>
                <a:srgbClr val="C00000"/>
              </a:solidFill>
            </a:rPr>
            <a:t>. สำเนารายงานการตรวจรับพัสดุ</a:t>
          </a:r>
        </a:p>
        <a:p>
          <a:pPr rtl="0">
            <a:spcAft>
              <a:spcPts val="0"/>
            </a:spcAft>
          </a:pPr>
          <a:r>
            <a:rPr lang="th-TH" sz="2400" dirty="0" smtClean="0">
              <a:solidFill>
                <a:srgbClr val="C00000"/>
              </a:solidFill>
            </a:rPr>
            <a:t>        - จากระบบ </a:t>
          </a:r>
          <a:r>
            <a:rPr lang="en-US" sz="2400" dirty="0" smtClean="0">
              <a:solidFill>
                <a:srgbClr val="C00000"/>
              </a:solidFill>
            </a:rPr>
            <a:t>e-GP</a:t>
          </a:r>
          <a:endParaRPr lang="th-TH" sz="2400" dirty="0" smtClean="0">
            <a:solidFill>
              <a:srgbClr val="C00000"/>
            </a:solidFill>
          </a:endParaRPr>
        </a:p>
        <a:p>
          <a:pPr rtl="0">
            <a:spcAft>
              <a:spcPts val="0"/>
            </a:spcAft>
          </a:pPr>
          <a:r>
            <a:rPr lang="th-TH" sz="2400" dirty="0" smtClean="0">
              <a:solidFill>
                <a:srgbClr val="C00000"/>
              </a:solidFill>
            </a:rPr>
            <a:t>        - แบบเดิมในกรณีที่ยังไม่เข้าระบบ </a:t>
          </a:r>
          <a:r>
            <a:rPr lang="en-US" sz="2400" dirty="0" smtClean="0">
              <a:solidFill>
                <a:srgbClr val="C00000"/>
              </a:solidFill>
            </a:rPr>
            <a:t>e-GP</a:t>
          </a:r>
        </a:p>
      </dgm:t>
    </dgm:pt>
    <dgm:pt modelId="{4A9FC84A-1561-4746-A92C-AB7E8035DFAE}" type="parTrans" cxnId="{FE22DE98-541F-421C-9981-AD522B3AC9A7}">
      <dgm:prSet/>
      <dgm:spPr/>
      <dgm:t>
        <a:bodyPr/>
        <a:lstStyle/>
        <a:p>
          <a:endParaRPr lang="th-TH"/>
        </a:p>
      </dgm:t>
    </dgm:pt>
    <dgm:pt modelId="{FE3EFAAB-3C92-4C56-87B6-76B2B0D622E0}" type="sibTrans" cxnId="{FE22DE98-541F-421C-9981-AD522B3AC9A7}">
      <dgm:prSet/>
      <dgm:spPr/>
      <dgm:t>
        <a:bodyPr/>
        <a:lstStyle/>
        <a:p>
          <a:endParaRPr lang="th-TH"/>
        </a:p>
      </dgm:t>
    </dgm:pt>
    <dgm:pt modelId="{5459CEFF-3D64-4556-86A5-6F257D2104AD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th-TH" sz="3200" b="1" dirty="0" smtClean="0"/>
            <a:t>แหล่งที่มา</a:t>
          </a:r>
          <a:r>
            <a:rPr lang="th-TH" sz="3200" dirty="0" smtClean="0"/>
            <a:t>   ฝ่ายจัดซื้อ  (กลุ่มงานเภสัชกรรม,  </a:t>
          </a:r>
          <a:r>
            <a:rPr lang="en-US" sz="3200" dirty="0" smtClean="0"/>
            <a:t>LAB,</a:t>
          </a:r>
          <a:endParaRPr lang="th-TH" sz="3200" dirty="0" smtClean="0"/>
        </a:p>
        <a:p>
          <a:pPr rtl="0">
            <a:spcAft>
              <a:spcPts val="0"/>
            </a:spcAft>
          </a:pPr>
          <a:r>
            <a:rPr lang="th-TH" sz="3200" dirty="0" smtClean="0"/>
            <a:t>                   งานพัสดุ, กลุ่มการพยาบาล)</a:t>
          </a:r>
          <a:r>
            <a:rPr lang="th-TH" sz="500" dirty="0" smtClean="0"/>
            <a:t>)</a:t>
          </a:r>
          <a:endParaRPr lang="th-TH" sz="500" dirty="0"/>
        </a:p>
      </dgm:t>
    </dgm:pt>
    <dgm:pt modelId="{4B9C09F6-4952-4BBE-91B7-CA1E6E4AF8B5}" type="parTrans" cxnId="{6E58B55B-534A-4370-B226-98BE293E4C39}">
      <dgm:prSet/>
      <dgm:spPr/>
      <dgm:t>
        <a:bodyPr/>
        <a:lstStyle/>
        <a:p>
          <a:endParaRPr lang="th-TH"/>
        </a:p>
      </dgm:t>
    </dgm:pt>
    <dgm:pt modelId="{3B57397B-4B1A-4F55-A774-04E99EB0DD76}" type="sibTrans" cxnId="{6E58B55B-534A-4370-B226-98BE293E4C39}">
      <dgm:prSet/>
      <dgm:spPr/>
      <dgm:t>
        <a:bodyPr/>
        <a:lstStyle/>
        <a:p>
          <a:endParaRPr lang="th-TH"/>
        </a:p>
      </dgm:t>
    </dgm:pt>
    <dgm:pt modelId="{B64A65AC-ECA7-49C6-96FE-EFD98BAB9118}" type="pres">
      <dgm:prSet presAssocID="{F4442984-A11E-4880-8FFB-74210CA55A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56A4114-D602-4B07-B3F9-691EB508FE9B}" type="pres">
      <dgm:prSet presAssocID="{9AC8C1F1-C307-43F1-A09E-A5BDD92405E5}" presName="parentText" presStyleLbl="node1" presStyleIdx="0" presStyleCnt="3" custScaleX="78641" custScaleY="73847" custLinFactNeighborX="-23025" custLinFactNeighborY="-1211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2643716-D806-42B6-A752-6AAA43DE4CEB}" type="pres">
      <dgm:prSet presAssocID="{F2A64675-46B6-451A-9128-6D64FCCA1F01}" presName="spacer" presStyleCnt="0"/>
      <dgm:spPr/>
    </dgm:pt>
    <dgm:pt modelId="{C7A82BBD-0D54-4F8C-BD19-06CA633C945E}" type="pres">
      <dgm:prSet presAssocID="{37398578-37D4-46A6-8F9F-4AE61083B8C7}" presName="parentText" presStyleLbl="node1" presStyleIdx="1" presStyleCnt="3" custScaleX="84943" custLinFactNeighborX="-4962" custLinFactNeighborY="-6381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DF86524-3709-43F3-AFD8-45FD48014A5B}" type="pres">
      <dgm:prSet presAssocID="{FE3EFAAB-3C92-4C56-87B6-76B2B0D622E0}" presName="spacer" presStyleCnt="0"/>
      <dgm:spPr/>
    </dgm:pt>
    <dgm:pt modelId="{4B770B23-7246-4F6D-AFB5-5EC37301E4BE}" type="pres">
      <dgm:prSet presAssocID="{5459CEFF-3D64-4556-86A5-6F257D2104AD}" presName="parentText" presStyleLbl="node1" presStyleIdx="2" presStyleCnt="3" custScaleX="92233" custLinFactNeighborX="7695" custLinFactNeighborY="-7584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79B1CB9-A7F8-4EAF-968B-77497DB22411}" type="presOf" srcId="{5459CEFF-3D64-4556-86A5-6F257D2104AD}" destId="{4B770B23-7246-4F6D-AFB5-5EC37301E4BE}" srcOrd="0" destOrd="0" presId="urn:microsoft.com/office/officeart/2005/8/layout/vList2"/>
    <dgm:cxn modelId="{654F22F6-D1E4-4419-B42E-C101094919CA}" srcId="{F4442984-A11E-4880-8FFB-74210CA55AFF}" destId="{9AC8C1F1-C307-43F1-A09E-A5BDD92405E5}" srcOrd="0" destOrd="0" parTransId="{23049596-1CA4-4E8A-BC06-4A8D9BA7E50E}" sibTransId="{F2A64675-46B6-451A-9128-6D64FCCA1F01}"/>
    <dgm:cxn modelId="{7848F074-E96B-4BF2-8416-19092C1AA48C}" type="presOf" srcId="{37398578-37D4-46A6-8F9F-4AE61083B8C7}" destId="{C7A82BBD-0D54-4F8C-BD19-06CA633C945E}" srcOrd="0" destOrd="0" presId="urn:microsoft.com/office/officeart/2005/8/layout/vList2"/>
    <dgm:cxn modelId="{FE22DE98-541F-421C-9981-AD522B3AC9A7}" srcId="{F4442984-A11E-4880-8FFB-74210CA55AFF}" destId="{37398578-37D4-46A6-8F9F-4AE61083B8C7}" srcOrd="1" destOrd="0" parTransId="{4A9FC84A-1561-4746-A92C-AB7E8035DFAE}" sibTransId="{FE3EFAAB-3C92-4C56-87B6-76B2B0D622E0}"/>
    <dgm:cxn modelId="{6E58B55B-534A-4370-B226-98BE293E4C39}" srcId="{F4442984-A11E-4880-8FFB-74210CA55AFF}" destId="{5459CEFF-3D64-4556-86A5-6F257D2104AD}" srcOrd="2" destOrd="0" parTransId="{4B9C09F6-4952-4BBE-91B7-CA1E6E4AF8B5}" sibTransId="{3B57397B-4B1A-4F55-A774-04E99EB0DD76}"/>
    <dgm:cxn modelId="{AC860510-7BF7-4447-A4A8-0E4D4342455C}" type="presOf" srcId="{9AC8C1F1-C307-43F1-A09E-A5BDD92405E5}" destId="{E56A4114-D602-4B07-B3F9-691EB508FE9B}" srcOrd="0" destOrd="0" presId="urn:microsoft.com/office/officeart/2005/8/layout/vList2"/>
    <dgm:cxn modelId="{8B6C7BD1-BE1C-4A42-AB71-912792AE3778}" type="presOf" srcId="{F4442984-A11E-4880-8FFB-74210CA55AFF}" destId="{B64A65AC-ECA7-49C6-96FE-EFD98BAB9118}" srcOrd="0" destOrd="0" presId="urn:microsoft.com/office/officeart/2005/8/layout/vList2"/>
    <dgm:cxn modelId="{690106D4-EE5E-4A64-B389-D8A0D47A1AEC}" type="presParOf" srcId="{B64A65AC-ECA7-49C6-96FE-EFD98BAB9118}" destId="{E56A4114-D602-4B07-B3F9-691EB508FE9B}" srcOrd="0" destOrd="0" presId="urn:microsoft.com/office/officeart/2005/8/layout/vList2"/>
    <dgm:cxn modelId="{8A33CD95-5656-49B3-9D84-A06AB3AE4AF4}" type="presParOf" srcId="{B64A65AC-ECA7-49C6-96FE-EFD98BAB9118}" destId="{A2643716-D806-42B6-A752-6AAA43DE4CEB}" srcOrd="1" destOrd="0" presId="urn:microsoft.com/office/officeart/2005/8/layout/vList2"/>
    <dgm:cxn modelId="{BAF0265E-50BB-46DC-AC66-6F18542747D2}" type="presParOf" srcId="{B64A65AC-ECA7-49C6-96FE-EFD98BAB9118}" destId="{C7A82BBD-0D54-4F8C-BD19-06CA633C945E}" srcOrd="2" destOrd="0" presId="urn:microsoft.com/office/officeart/2005/8/layout/vList2"/>
    <dgm:cxn modelId="{5311CF81-5165-4D97-B10D-EF6C38524D67}" type="presParOf" srcId="{B64A65AC-ECA7-49C6-96FE-EFD98BAB9118}" destId="{DDF86524-3709-43F3-AFD8-45FD48014A5B}" srcOrd="3" destOrd="0" presId="urn:microsoft.com/office/officeart/2005/8/layout/vList2"/>
    <dgm:cxn modelId="{08CFB12B-5135-4E16-92BF-7E1ABA722EBE}" type="presParOf" srcId="{B64A65AC-ECA7-49C6-96FE-EFD98BAB9118}" destId="{4B770B23-7246-4F6D-AFB5-5EC37301E4B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5A2CB9F1-7228-496D-B876-159055C0F19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D441F08-7D84-4725-8686-FA08E375CB3C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เงินรับฝากบริหารจัดการประกันสังคม   (2111020199.304)</a:t>
          </a:r>
          <a:r>
            <a:rPr lang="en-US" dirty="0" smtClean="0"/>
            <a:t>   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รายได้ค่าบริหารจัดการประกันสังคม (4301020106.321)</a:t>
          </a:r>
          <a:endParaRPr lang="th-TH" dirty="0"/>
        </a:p>
      </dgm:t>
    </dgm:pt>
    <dgm:pt modelId="{BC5B19C6-C755-4940-85DF-4E87CC46AEA5}" type="parTrans" cxnId="{B36BD6BD-75B1-4173-9F5C-A6C85E4E0D5C}">
      <dgm:prSet/>
      <dgm:spPr/>
      <dgm:t>
        <a:bodyPr/>
        <a:lstStyle/>
        <a:p>
          <a:endParaRPr lang="th-TH"/>
        </a:p>
      </dgm:t>
    </dgm:pt>
    <dgm:pt modelId="{810D1840-D7D1-4520-8173-98CBA0E10DCD}" type="sibTrans" cxnId="{B36BD6BD-75B1-4173-9F5C-A6C85E4E0D5C}">
      <dgm:prSet/>
      <dgm:spPr/>
      <dgm:t>
        <a:bodyPr/>
        <a:lstStyle/>
        <a:p>
          <a:endParaRPr lang="th-TH"/>
        </a:p>
      </dgm:t>
    </dgm:pt>
    <dgm:pt modelId="{81C55B4B-A2AE-4B36-AA7C-CD74578D67CA}" type="pres">
      <dgm:prSet presAssocID="{5A2CB9F1-7228-496D-B876-159055C0F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2F8A2EF-B4C9-437E-AD76-34FE17EA8C13}" type="pres">
      <dgm:prSet presAssocID="{AD441F08-7D84-4725-8686-FA08E375CB3C}" presName="parentText" presStyleLbl="node1" presStyleIdx="0" presStyleCnt="1" custScaleY="120704" custLinFactNeighborY="-175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36BD6BD-75B1-4173-9F5C-A6C85E4E0D5C}" srcId="{5A2CB9F1-7228-496D-B876-159055C0F195}" destId="{AD441F08-7D84-4725-8686-FA08E375CB3C}" srcOrd="0" destOrd="0" parTransId="{BC5B19C6-C755-4940-85DF-4E87CC46AEA5}" sibTransId="{810D1840-D7D1-4520-8173-98CBA0E10DCD}"/>
    <dgm:cxn modelId="{8FC44B7F-0B89-4B76-864E-02A0FAB104B4}" type="presOf" srcId="{AD441F08-7D84-4725-8686-FA08E375CB3C}" destId="{12F8A2EF-B4C9-437E-AD76-34FE17EA8C13}" srcOrd="0" destOrd="0" presId="urn:microsoft.com/office/officeart/2005/8/layout/vList2"/>
    <dgm:cxn modelId="{A78E0F7C-4DFA-418D-8830-D103B201C373}" type="presOf" srcId="{5A2CB9F1-7228-496D-B876-159055C0F195}" destId="{81C55B4B-A2AE-4B36-AA7C-CD74578D67CA}" srcOrd="0" destOrd="0" presId="urn:microsoft.com/office/officeart/2005/8/layout/vList2"/>
    <dgm:cxn modelId="{2040EC68-CBA8-494F-8003-8908F4B0268C}" type="presParOf" srcId="{81C55B4B-A2AE-4B36-AA7C-CD74578D67CA}" destId="{12F8A2EF-B4C9-437E-AD76-34FE17EA8C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คู่สัญญารองไม่บันทึกบัญชี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123367" custLinFactNeighborX="1157" custLinFactNeighborY="-1047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2BDDE0D3-1465-4C64-896D-CAEFE232F350}" type="presOf" srcId="{DB82AB52-B35B-436D-94FE-C993E2303624}" destId="{01B13D39-2FB8-45A4-97BC-3BA352149362}" srcOrd="0" destOrd="0" presId="urn:microsoft.com/office/officeart/2005/8/layout/vList2"/>
    <dgm:cxn modelId="{D689953D-E17D-44F2-A9D4-6297739C8549}" type="presOf" srcId="{F35B5B25-D294-470B-8277-CF048E0D739B}" destId="{0AEAC30C-688E-4659-83AD-807F0A57BCE1}" srcOrd="0" destOrd="0" presId="urn:microsoft.com/office/officeart/2005/8/layout/vList2"/>
    <dgm:cxn modelId="{2C1EF400-DF91-4D06-9B6B-D3F252E6D234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คู่สัญญารองไม่บันทึกบัญชี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123367" custLinFactNeighborX="1157" custLinFactNeighborY="-1047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8D134942-A0B3-493C-8A9A-E336F7D26C57}" type="presOf" srcId="{F35B5B25-D294-470B-8277-CF048E0D739B}" destId="{0AEAC30C-688E-4659-83AD-807F0A57BCE1}" srcOrd="0" destOrd="0" presId="urn:microsoft.com/office/officeart/2005/8/layout/vList2"/>
    <dgm:cxn modelId="{F2259360-9833-4D9C-BEE2-9EF6F6E372D1}" type="presOf" srcId="{DB82AB52-B35B-436D-94FE-C993E2303624}" destId="{01B13D39-2FB8-45A4-97BC-3BA352149362}" srcOrd="0" destOrd="0" presId="urn:microsoft.com/office/officeart/2005/8/layout/vList2"/>
    <dgm:cxn modelId="{27125450-EB34-4CBA-B52F-07A83C46ED82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53D8F25F-756D-49DF-B0D4-1A9A28D0853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40F00B9-F022-4A30-B9FF-140A7B4C59A2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b="0" dirty="0" smtClean="0"/>
            <a:t>ตัวอย่าง   รพ.รับเงินค่าบัตรประกันสุขภาพแรงงานต่างด้าว จำนวน  1 ราย จำนวนเงิน 2,700  บาท</a:t>
          </a:r>
          <a:endParaRPr lang="th-TH" sz="2400" b="0" dirty="0"/>
        </a:p>
      </dgm:t>
    </dgm:pt>
    <dgm:pt modelId="{55798980-18A3-485B-B733-55B1F0C8B241}" type="parTrans" cxnId="{D6ADCE86-BC6F-47C5-B77E-9C4876553525}">
      <dgm:prSet/>
      <dgm:spPr/>
      <dgm:t>
        <a:bodyPr/>
        <a:lstStyle/>
        <a:p>
          <a:endParaRPr lang="th-TH"/>
        </a:p>
      </dgm:t>
    </dgm:pt>
    <dgm:pt modelId="{546BD966-8651-49E4-A69F-B941737370C4}" type="sibTrans" cxnId="{D6ADCE86-BC6F-47C5-B77E-9C4876553525}">
      <dgm:prSet/>
      <dgm:spPr/>
      <dgm:t>
        <a:bodyPr/>
        <a:lstStyle/>
        <a:p>
          <a:endParaRPr lang="th-TH"/>
        </a:p>
      </dgm:t>
    </dgm:pt>
    <dgm:pt modelId="{F8A63A6D-CFC5-4390-8B1F-475CA40F3188}" type="pres">
      <dgm:prSet presAssocID="{53D8F25F-756D-49DF-B0D4-1A9A28D085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FCD55604-3167-4636-8A91-72257C756A8B}" type="pres">
      <dgm:prSet presAssocID="{E40F00B9-F022-4A30-B9FF-140A7B4C59A2}" presName="parentText" presStyleLbl="node1" presStyleIdx="0" presStyleCnt="1" custScaleY="36507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FA4EEFA-953F-4E96-9250-0FBEB2D46813}" type="presOf" srcId="{53D8F25F-756D-49DF-B0D4-1A9A28D08534}" destId="{F8A63A6D-CFC5-4390-8B1F-475CA40F3188}" srcOrd="0" destOrd="0" presId="urn:microsoft.com/office/officeart/2005/8/layout/vList2"/>
    <dgm:cxn modelId="{D6ADCE86-BC6F-47C5-B77E-9C4876553525}" srcId="{53D8F25F-756D-49DF-B0D4-1A9A28D08534}" destId="{E40F00B9-F022-4A30-B9FF-140A7B4C59A2}" srcOrd="0" destOrd="0" parTransId="{55798980-18A3-485B-B733-55B1F0C8B241}" sibTransId="{546BD966-8651-49E4-A69F-B941737370C4}"/>
    <dgm:cxn modelId="{846B2E24-6CD1-4F76-8E35-381DC451AB1B}" type="presOf" srcId="{E40F00B9-F022-4A30-B9FF-140A7B4C59A2}" destId="{FCD55604-3167-4636-8A91-72257C756A8B}" srcOrd="0" destOrd="0" presId="urn:microsoft.com/office/officeart/2005/8/layout/vList2"/>
    <dgm:cxn modelId="{46BF4923-CDA1-46A4-AE14-963EC2C646E4}" type="presParOf" srcId="{F8A63A6D-CFC5-4390-8B1F-475CA40F3188}" destId="{FCD55604-3167-4636-8A91-72257C756A8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3C3D1105-330D-43ED-AD28-5792E87D8D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159634F-6A48-470B-B3DA-7C19BEB29EAD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เงินสด  (1101010101.101)		                  2,700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รายได้ค่าตรวจสุขภาพแรงงานต่างด้าว (4301020106.515)	                   500</a:t>
          </a:r>
          <a:endParaRPr lang="th-TH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r>
            <a:rPr lang="th-TH" b="1" dirty="0" smtClean="0">
              <a:effectLst/>
            </a:rPr>
            <a:t>            </a:t>
          </a:r>
          <a:r>
            <a:rPr lang="th-TH" b="0" dirty="0" smtClean="0">
              <a:effectLst/>
            </a:rPr>
            <a:t>รายได้ค่ารักษาแรงงานต่างด้าวรับล่วงหน้า (2103010103.502)                         1,514</a:t>
          </a:r>
        </a:p>
        <a:p>
          <a:pPr rtl="0"/>
          <a:r>
            <a:rPr lang="th-TH" b="1" dirty="0" smtClean="0"/>
            <a:t>            เงินรับฝากกองทุนแรงงานต่างด้าว-ค่าบริหารจัดการ (2111020199.501)      130</a:t>
          </a:r>
        </a:p>
        <a:p>
          <a:pPr rtl="0"/>
          <a:r>
            <a:rPr lang="th-TH" b="1" dirty="0" smtClean="0"/>
            <a:t>            เงินรับฝากกองทุนแรงงานต่างด้าว-ค่าใช้จ่ายสูง (2111020199.502)             350</a:t>
          </a:r>
        </a:p>
        <a:p>
          <a:pPr rtl="0"/>
          <a:r>
            <a:rPr lang="th-TH" b="1" dirty="0" smtClean="0"/>
            <a:t>            เงินรับฝากกองทุนแรงงานต่างด้าว-</a:t>
          </a:r>
          <a:r>
            <a:rPr lang="en-US" b="1" dirty="0" smtClean="0"/>
            <a:t>P&amp;P </a:t>
          </a:r>
          <a:r>
            <a:rPr lang="th-TH" b="1" dirty="0" smtClean="0"/>
            <a:t>(211102199.503)                       206</a:t>
          </a:r>
          <a:endParaRPr lang="th-TH" b="1" dirty="0"/>
        </a:p>
      </dgm:t>
    </dgm:pt>
    <dgm:pt modelId="{50AF995A-84B3-4A04-BE92-E0F2107DDF9D}" type="parTrans" cxnId="{280F8ABD-FC08-4920-AFAB-D438DB22F1BF}">
      <dgm:prSet/>
      <dgm:spPr/>
      <dgm:t>
        <a:bodyPr/>
        <a:lstStyle/>
        <a:p>
          <a:endParaRPr lang="th-TH"/>
        </a:p>
      </dgm:t>
    </dgm:pt>
    <dgm:pt modelId="{B4269ED9-D621-4D6A-86F8-DDECE5C0EE89}" type="sibTrans" cxnId="{280F8ABD-FC08-4920-AFAB-D438DB22F1BF}">
      <dgm:prSet/>
      <dgm:spPr/>
      <dgm:t>
        <a:bodyPr/>
        <a:lstStyle/>
        <a:p>
          <a:endParaRPr lang="th-TH"/>
        </a:p>
      </dgm:t>
    </dgm:pt>
    <dgm:pt modelId="{B8C435AF-0F8D-4BEE-A644-648BCFEBEB57}" type="pres">
      <dgm:prSet presAssocID="{3C3D1105-330D-43ED-AD28-5792E87D8D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4167527-1A8A-4E02-8300-232DEB6DF12B}" type="pres">
      <dgm:prSet presAssocID="{6159634F-6A48-470B-B3DA-7C19BEB29EAD}" presName="parentText" presStyleLbl="node1" presStyleIdx="0" presStyleCnt="1" custScaleY="13130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FDF56FE-9E2A-4E41-B06F-1F40D81B1EEA}" type="presOf" srcId="{3C3D1105-330D-43ED-AD28-5792E87D8D00}" destId="{B8C435AF-0F8D-4BEE-A644-648BCFEBEB57}" srcOrd="0" destOrd="0" presId="urn:microsoft.com/office/officeart/2005/8/layout/vList2"/>
    <dgm:cxn modelId="{26DE4905-9718-480F-86E8-23142E3DEC2B}" type="presOf" srcId="{6159634F-6A48-470B-B3DA-7C19BEB29EAD}" destId="{24167527-1A8A-4E02-8300-232DEB6DF12B}" srcOrd="0" destOrd="0" presId="urn:microsoft.com/office/officeart/2005/8/layout/vList2"/>
    <dgm:cxn modelId="{280F8ABD-FC08-4920-AFAB-D438DB22F1BF}" srcId="{3C3D1105-330D-43ED-AD28-5792E87D8D00}" destId="{6159634F-6A48-470B-B3DA-7C19BEB29EAD}" srcOrd="0" destOrd="0" parTransId="{50AF995A-84B3-4A04-BE92-E0F2107DDF9D}" sibTransId="{B4269ED9-D621-4D6A-86F8-DDECE5C0EE89}"/>
    <dgm:cxn modelId="{471F200E-032A-4F15-B0E8-8D255FE3FEDF}" type="presParOf" srcId="{B8C435AF-0F8D-4BEE-A644-648BCFEBEB57}" destId="{24167527-1A8A-4E02-8300-232DEB6DF12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A9CA6332-B43A-44D5-9D63-D41ED296A39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C8B231C-B70C-4AB5-A433-C1CB4A2D9910}">
      <dgm:prSet custT="1"/>
      <dgm:spPr/>
      <dgm:t>
        <a:bodyPr/>
        <a:lstStyle/>
        <a:p>
          <a:pPr rtl="0"/>
          <a:r>
            <a:rPr lang="en-US" sz="2200" dirty="0" smtClean="0"/>
            <a:t>Dr. </a:t>
          </a:r>
          <a:r>
            <a:rPr lang="th-TH" sz="2200" dirty="0" smtClean="0"/>
            <a:t>เงินรับฝากกองทุนแรงงานต่างด้าว-ค่าบริหารจัดการ  (2111020199.501)              10 </a:t>
          </a:r>
        </a:p>
        <a:p>
          <a:pPr rtl="0"/>
          <a:r>
            <a:rPr lang="en-US" sz="2200" dirty="0" smtClean="0"/>
            <a:t>Dr.</a:t>
          </a:r>
          <a:r>
            <a:rPr lang="th-TH" sz="2200" dirty="0" smtClean="0"/>
            <a:t>  เงินรับฝากกองทุนแรงงานต่างด้าว-ค่าใช้จ่ายสูง  (2111020199.502)                  350</a:t>
          </a:r>
        </a:p>
        <a:p>
          <a:pPr rtl="0"/>
          <a:r>
            <a:rPr lang="en-US" sz="2200" dirty="0" smtClean="0"/>
            <a:t>             Cr. </a:t>
          </a:r>
          <a:r>
            <a:rPr lang="th-TH" sz="2200" dirty="0" smtClean="0"/>
            <a:t>เงินฝากธนาคารนอกงบประมาณ รอจัดสรร  (1101030102.102)	      360</a:t>
          </a:r>
          <a:endParaRPr lang="th-TH" sz="2200" dirty="0"/>
        </a:p>
      </dgm:t>
    </dgm:pt>
    <dgm:pt modelId="{D2BAE718-F98A-46C5-9125-06B47BA150B5}" type="parTrans" cxnId="{01FFAD3F-C565-4D20-96C9-04172EBCA98A}">
      <dgm:prSet/>
      <dgm:spPr/>
      <dgm:t>
        <a:bodyPr/>
        <a:lstStyle/>
        <a:p>
          <a:endParaRPr lang="th-TH"/>
        </a:p>
      </dgm:t>
    </dgm:pt>
    <dgm:pt modelId="{8DD5346A-8AF7-4C55-B221-230859D49A8C}" type="sibTrans" cxnId="{01FFAD3F-C565-4D20-96C9-04172EBCA98A}">
      <dgm:prSet/>
      <dgm:spPr/>
      <dgm:t>
        <a:bodyPr/>
        <a:lstStyle/>
        <a:p>
          <a:endParaRPr lang="th-TH"/>
        </a:p>
      </dgm:t>
    </dgm:pt>
    <dgm:pt modelId="{A4D18555-77C8-4FC2-87D2-E214D25C0DFD}" type="pres">
      <dgm:prSet presAssocID="{A9CA6332-B43A-44D5-9D63-D41ED296A3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550D846-2142-49CF-8C40-423FE9DAEB77}" type="pres">
      <dgm:prSet presAssocID="{1C8B231C-B70C-4AB5-A433-C1CB4A2D9910}" presName="parentText" presStyleLbl="node1" presStyleIdx="0" presStyleCnt="1" custScaleY="371914" custLinFactNeighborX="-926" custLinFactNeighborY="-237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E52D094-6FB4-460D-8A49-DB7BDA9584B0}" type="presOf" srcId="{A9CA6332-B43A-44D5-9D63-D41ED296A398}" destId="{A4D18555-77C8-4FC2-87D2-E214D25C0DFD}" srcOrd="0" destOrd="0" presId="urn:microsoft.com/office/officeart/2005/8/layout/vList2"/>
    <dgm:cxn modelId="{226687E1-B54F-451E-BD30-7D89D3B8BA1C}" type="presOf" srcId="{1C8B231C-B70C-4AB5-A433-C1CB4A2D9910}" destId="{9550D846-2142-49CF-8C40-423FE9DAEB77}" srcOrd="0" destOrd="0" presId="urn:microsoft.com/office/officeart/2005/8/layout/vList2"/>
    <dgm:cxn modelId="{01FFAD3F-C565-4D20-96C9-04172EBCA98A}" srcId="{A9CA6332-B43A-44D5-9D63-D41ED296A398}" destId="{1C8B231C-B70C-4AB5-A433-C1CB4A2D9910}" srcOrd="0" destOrd="0" parTransId="{D2BAE718-F98A-46C5-9125-06B47BA150B5}" sibTransId="{8DD5346A-8AF7-4C55-B221-230859D49A8C}"/>
    <dgm:cxn modelId="{6ABCC615-B7BE-4D8D-BBD6-6D2CE400EFE9}" type="presParOf" srcId="{A4D18555-77C8-4FC2-87D2-E214D25C0DFD}" destId="{9550D846-2142-49CF-8C40-423FE9DAEB7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88BC136E-F1E6-4B71-B073-CEF0565B18F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F3DB8FA-FDC0-41D4-A525-965E56C90648}">
      <dgm:prSet custT="1"/>
      <dgm:spPr/>
      <dgm:t>
        <a:bodyPr/>
        <a:lstStyle/>
        <a:p>
          <a:pPr rtl="0"/>
          <a:r>
            <a:rPr lang="en-US" sz="2400" dirty="0" smtClean="0"/>
            <a:t>Dr. </a:t>
          </a:r>
          <a:r>
            <a:rPr lang="th-TH" sz="2400" dirty="0" smtClean="0"/>
            <a:t>เงินรับฝากกองทุนแรงงานต่างด้าว-</a:t>
          </a:r>
          <a:r>
            <a:rPr lang="en-US" sz="2400" dirty="0" smtClean="0"/>
            <a:t>P&amp;P</a:t>
          </a:r>
          <a:r>
            <a:rPr lang="th-TH" sz="2400" dirty="0" smtClean="0"/>
            <a:t> (2111020199.503)                 206</a:t>
          </a:r>
        </a:p>
        <a:p>
          <a:pPr rtl="0"/>
          <a:r>
            <a:rPr lang="en-US" sz="2400" dirty="0" smtClean="0"/>
            <a:t>Dr. </a:t>
          </a:r>
          <a:r>
            <a:rPr lang="th-TH" sz="2400" dirty="0" smtClean="0"/>
            <a:t>เงินรับฝากกองทุนแรงงานต่างด้าว-ค่าบริหารจัดการ (2111020199.501)  120  </a:t>
          </a:r>
        </a:p>
        <a:p>
          <a:pPr rtl="0"/>
          <a:r>
            <a:rPr lang="th-TH" sz="2400" dirty="0" smtClean="0"/>
            <a:t>      </a:t>
          </a:r>
          <a:r>
            <a:rPr lang="en-US" sz="2400" dirty="0" smtClean="0"/>
            <a:t>      Cr.  </a:t>
          </a:r>
          <a:r>
            <a:rPr lang="th-TH" sz="2400" dirty="0" smtClean="0"/>
            <a:t>เงินฝากธนาคารนอกงบประมาณ-รอจัดสรร   (1101030102.102)            326			</a:t>
          </a:r>
          <a:endParaRPr lang="th-TH" sz="2400" dirty="0"/>
        </a:p>
      </dgm:t>
    </dgm:pt>
    <dgm:pt modelId="{BD332688-22B5-4297-9100-294732CA31AA}" type="parTrans" cxnId="{EEF62035-7B44-47D0-A710-5FB435E26620}">
      <dgm:prSet/>
      <dgm:spPr/>
      <dgm:t>
        <a:bodyPr/>
        <a:lstStyle/>
        <a:p>
          <a:endParaRPr lang="th-TH"/>
        </a:p>
      </dgm:t>
    </dgm:pt>
    <dgm:pt modelId="{5EB5D05D-B689-49A6-9E8A-3D0E562EF3B5}" type="sibTrans" cxnId="{EEF62035-7B44-47D0-A710-5FB435E26620}">
      <dgm:prSet/>
      <dgm:spPr/>
      <dgm:t>
        <a:bodyPr/>
        <a:lstStyle/>
        <a:p>
          <a:endParaRPr lang="th-TH"/>
        </a:p>
      </dgm:t>
    </dgm:pt>
    <dgm:pt modelId="{D663845A-0BD8-4B6F-A1A3-F5708E6E37A2}" type="pres">
      <dgm:prSet presAssocID="{88BC136E-F1E6-4B71-B073-CEF0565B18F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6B9C659-7525-449C-8E10-32055529C8C3}" type="pres">
      <dgm:prSet presAssocID="{0F3DB8FA-FDC0-41D4-A525-965E56C90648}" presName="parentText" presStyleLbl="node1" presStyleIdx="0" presStyleCnt="1" custScaleY="37450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EF62035-7B44-47D0-A710-5FB435E26620}" srcId="{88BC136E-F1E6-4B71-B073-CEF0565B18FC}" destId="{0F3DB8FA-FDC0-41D4-A525-965E56C90648}" srcOrd="0" destOrd="0" parTransId="{BD332688-22B5-4297-9100-294732CA31AA}" sibTransId="{5EB5D05D-B689-49A6-9E8A-3D0E562EF3B5}"/>
    <dgm:cxn modelId="{4C3A2ECF-94D0-48AB-9FF1-A06253057244}" type="presOf" srcId="{88BC136E-F1E6-4B71-B073-CEF0565B18FC}" destId="{D663845A-0BD8-4B6F-A1A3-F5708E6E37A2}" srcOrd="0" destOrd="0" presId="urn:microsoft.com/office/officeart/2005/8/layout/vList2"/>
    <dgm:cxn modelId="{E3236D08-A265-463E-8E08-511700B31D63}" type="presOf" srcId="{0F3DB8FA-FDC0-41D4-A525-965E56C90648}" destId="{76B9C659-7525-449C-8E10-32055529C8C3}" srcOrd="0" destOrd="0" presId="urn:microsoft.com/office/officeart/2005/8/layout/vList2"/>
    <dgm:cxn modelId="{7BB421ED-5EC7-4193-ABC8-50273C0119FE}" type="presParOf" srcId="{D663845A-0BD8-4B6F-A1A3-F5708E6E37A2}" destId="{76B9C659-7525-449C-8E10-32055529C8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เงินสด  (1101010101.101)</a:t>
          </a:r>
          <a:r>
            <a:rPr lang="en-US" dirty="0" smtClean="0"/>
            <a:t>     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เงินมัดจำประกันสัญญา (2112010199.102)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LinFactNeighborX="943" custLinFactNeighborY="622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82F01319-1901-4AF6-834A-BBD0D402B356}" type="presOf" srcId="{F35B5B25-D294-470B-8277-CF048E0D739B}" destId="{0AEAC30C-688E-4659-83AD-807F0A57BCE1}" srcOrd="0" destOrd="0" presId="urn:microsoft.com/office/officeart/2005/8/layout/vList2"/>
    <dgm:cxn modelId="{4D15500E-A5CB-4E83-8EF6-E1E863EA28E7}" type="presOf" srcId="{DB82AB52-B35B-436D-94FE-C993E2303624}" destId="{01B13D39-2FB8-45A4-97BC-3BA352149362}" srcOrd="0" destOrd="0" presId="urn:microsoft.com/office/officeart/2005/8/layout/vList2"/>
    <dgm:cxn modelId="{13EDFFB2-F642-4F87-B21E-DA0712C51145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5A2CB9F1-7228-496D-B876-159055C0F19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D441F08-7D84-4725-8686-FA08E375CB3C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เงินฝากคลัง-หน่วยเบิกจ่าย   (1101020501.101)</a:t>
          </a:r>
          <a:r>
            <a:rPr lang="en-US" dirty="0" smtClean="0"/>
            <a:t>   </a:t>
          </a:r>
        </a:p>
        <a:p>
          <a:pPr rtl="0"/>
          <a:r>
            <a:rPr lang="en-US" dirty="0" smtClean="0"/>
            <a:t>       Cr. </a:t>
          </a:r>
          <a:r>
            <a:rPr lang="th-TH" dirty="0" smtClean="0"/>
            <a:t>เงินสด  (1101010101.101)</a:t>
          </a:r>
          <a:endParaRPr lang="th-TH" dirty="0"/>
        </a:p>
      </dgm:t>
    </dgm:pt>
    <dgm:pt modelId="{BC5B19C6-C755-4940-85DF-4E87CC46AEA5}" type="parTrans" cxnId="{B36BD6BD-75B1-4173-9F5C-A6C85E4E0D5C}">
      <dgm:prSet/>
      <dgm:spPr/>
      <dgm:t>
        <a:bodyPr/>
        <a:lstStyle/>
        <a:p>
          <a:endParaRPr lang="th-TH"/>
        </a:p>
      </dgm:t>
    </dgm:pt>
    <dgm:pt modelId="{810D1840-D7D1-4520-8173-98CBA0E10DCD}" type="sibTrans" cxnId="{B36BD6BD-75B1-4173-9F5C-A6C85E4E0D5C}">
      <dgm:prSet/>
      <dgm:spPr/>
      <dgm:t>
        <a:bodyPr/>
        <a:lstStyle/>
        <a:p>
          <a:endParaRPr lang="th-TH"/>
        </a:p>
      </dgm:t>
    </dgm:pt>
    <dgm:pt modelId="{81C55B4B-A2AE-4B36-AA7C-CD74578D67CA}" type="pres">
      <dgm:prSet presAssocID="{5A2CB9F1-7228-496D-B876-159055C0F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2F8A2EF-B4C9-437E-AD76-34FE17EA8C13}" type="pres">
      <dgm:prSet presAssocID="{AD441F08-7D84-4725-8686-FA08E375CB3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72FA600-C224-4D25-8227-FC5AC8BB4C07}" type="presOf" srcId="{5A2CB9F1-7228-496D-B876-159055C0F195}" destId="{81C55B4B-A2AE-4B36-AA7C-CD74578D67CA}" srcOrd="0" destOrd="0" presId="urn:microsoft.com/office/officeart/2005/8/layout/vList2"/>
    <dgm:cxn modelId="{B36BD6BD-75B1-4173-9F5C-A6C85E4E0D5C}" srcId="{5A2CB9F1-7228-496D-B876-159055C0F195}" destId="{AD441F08-7D84-4725-8686-FA08E375CB3C}" srcOrd="0" destOrd="0" parTransId="{BC5B19C6-C755-4940-85DF-4E87CC46AEA5}" sibTransId="{810D1840-D7D1-4520-8173-98CBA0E10DCD}"/>
    <dgm:cxn modelId="{0D84D55F-B15F-4FEE-822D-988ED3B26305}" type="presOf" srcId="{AD441F08-7D84-4725-8686-FA08E375CB3C}" destId="{12F8A2EF-B4C9-437E-AD76-34FE17EA8C13}" srcOrd="0" destOrd="0" presId="urn:microsoft.com/office/officeart/2005/8/layout/vList2"/>
    <dgm:cxn modelId="{01BEE342-1C67-48A2-B39C-E27A2B0CEDAF}" type="presParOf" srcId="{81C55B4B-A2AE-4B36-AA7C-CD74578D67CA}" destId="{12F8A2EF-B4C9-437E-AD76-34FE17EA8C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เงินฝากธนาคาร-นอกงบประมาณ   (1101020604.102)</a:t>
          </a:r>
          <a:r>
            <a:rPr lang="en-US" dirty="0" smtClean="0"/>
            <a:t>     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เงินฝากคลัง-หน่วยเบิกจ่าย   (1101020501.101)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LinFactNeighborX="943" custLinFactNeighborY="622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746D302D-F633-4687-877D-647C9612496B}" type="presOf" srcId="{DB82AB52-B35B-436D-94FE-C993E2303624}" destId="{01B13D39-2FB8-45A4-97BC-3BA352149362}" srcOrd="0" destOrd="0" presId="urn:microsoft.com/office/officeart/2005/8/layout/vList2"/>
    <dgm:cxn modelId="{18ABB26E-AC3F-4F9C-9E08-DBAF05C3B584}" type="presOf" srcId="{F35B5B25-D294-470B-8277-CF048E0D739B}" destId="{0AEAC30C-688E-4659-83AD-807F0A57BCE1}" srcOrd="0" destOrd="0" presId="urn:microsoft.com/office/officeart/2005/8/layout/vList2"/>
    <dgm:cxn modelId="{7720B2B6-F765-4E39-A048-EEB7FA6DE63C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BA26996-33D2-4C33-AC79-9CAB80786D6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57F5A3A7-028D-4199-A687-4DD006B2E96D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en-US" sz="2800" dirty="0" smtClean="0"/>
            <a:t>Dr. </a:t>
          </a:r>
          <a:r>
            <a:rPr lang="th-TH" sz="2800" dirty="0" smtClean="0"/>
            <a:t>เจ้าหนี้....(ตามประเภท)</a:t>
          </a:r>
          <a:endParaRPr lang="en-US" sz="2800" dirty="0" smtClean="0"/>
        </a:p>
        <a:p>
          <a:pPr rtl="0">
            <a:spcAft>
              <a:spcPts val="0"/>
            </a:spcAft>
          </a:pPr>
          <a:r>
            <a:rPr lang="en-US" sz="2800" dirty="0" smtClean="0"/>
            <a:t>       Cr.</a:t>
          </a:r>
          <a:r>
            <a:rPr lang="th-TH" sz="2800" dirty="0" smtClean="0"/>
            <a:t> เงินฝากธนาคารนอกงบประมาณ –ออมทรัพย์</a:t>
          </a:r>
          <a:endParaRPr lang="en-US" sz="2800" dirty="0" smtClean="0"/>
        </a:p>
        <a:p>
          <a:pPr rtl="0">
            <a:spcAft>
              <a:spcPts val="0"/>
            </a:spcAft>
          </a:pPr>
          <a:r>
            <a:rPr lang="en-US" sz="2800" dirty="0" smtClean="0"/>
            <a:t>       Cr. </a:t>
          </a:r>
          <a:r>
            <a:rPr lang="th-TH" sz="2800" dirty="0" smtClean="0"/>
            <a:t>ภาษีเงินได้หัก ณ ที่จ่ายรอนำส่ง</a:t>
          </a:r>
        </a:p>
        <a:p>
          <a:pPr rtl="0">
            <a:spcAft>
              <a:spcPts val="0"/>
            </a:spcAft>
          </a:pPr>
          <a:r>
            <a:rPr lang="th-TH" sz="2800" dirty="0" smtClean="0"/>
            <a:t>(ชำระเงินค่า....บริษัท..........เช็คเลขที่...........)</a:t>
          </a:r>
          <a:endParaRPr lang="th-TH" sz="2800" dirty="0"/>
        </a:p>
      </dgm:t>
    </dgm:pt>
    <dgm:pt modelId="{01511F0B-1BF9-43E9-A49B-97E99BAC856A}" type="parTrans" cxnId="{84573EC5-C035-41EA-95D8-D591AF88F054}">
      <dgm:prSet/>
      <dgm:spPr/>
      <dgm:t>
        <a:bodyPr/>
        <a:lstStyle/>
        <a:p>
          <a:endParaRPr lang="th-TH"/>
        </a:p>
      </dgm:t>
    </dgm:pt>
    <dgm:pt modelId="{2D264374-35FB-4A0F-A96F-95AC0301DC5D}" type="sibTrans" cxnId="{84573EC5-C035-41EA-95D8-D591AF88F054}">
      <dgm:prSet/>
      <dgm:spPr/>
      <dgm:t>
        <a:bodyPr/>
        <a:lstStyle/>
        <a:p>
          <a:endParaRPr lang="th-TH"/>
        </a:p>
      </dgm:t>
    </dgm:pt>
    <dgm:pt modelId="{6629E368-3323-42E9-B153-203C320AC9E4}" type="pres">
      <dgm:prSet presAssocID="{7BA26996-33D2-4C33-AC79-9CAB80786D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AD06F09-CFE1-42E7-B2EE-4571074D5E06}" type="pres">
      <dgm:prSet presAssocID="{57F5A3A7-028D-4199-A687-4DD006B2E96D}" presName="parentText" presStyleLbl="node1" presStyleIdx="0" presStyleCnt="1" custScaleY="43646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D2013C5-01EE-4760-B28A-DA0E70B01623}" type="presOf" srcId="{57F5A3A7-028D-4199-A687-4DD006B2E96D}" destId="{EAD06F09-CFE1-42E7-B2EE-4571074D5E06}" srcOrd="0" destOrd="0" presId="urn:microsoft.com/office/officeart/2005/8/layout/vList2"/>
    <dgm:cxn modelId="{84573EC5-C035-41EA-95D8-D591AF88F054}" srcId="{7BA26996-33D2-4C33-AC79-9CAB80786D60}" destId="{57F5A3A7-028D-4199-A687-4DD006B2E96D}" srcOrd="0" destOrd="0" parTransId="{01511F0B-1BF9-43E9-A49B-97E99BAC856A}" sibTransId="{2D264374-35FB-4A0F-A96F-95AC0301DC5D}"/>
    <dgm:cxn modelId="{8814DBF6-2E5B-493C-8496-304FD952B407}" type="presOf" srcId="{7BA26996-33D2-4C33-AC79-9CAB80786D60}" destId="{6629E368-3323-42E9-B153-203C320AC9E4}" srcOrd="0" destOrd="0" presId="urn:microsoft.com/office/officeart/2005/8/layout/vList2"/>
    <dgm:cxn modelId="{9CBB7875-1792-4B41-AB92-DCBB74032DA9}" type="presParOf" srcId="{6629E368-3323-42E9-B153-203C320AC9E4}" destId="{EAD06F09-CFE1-42E7-B2EE-4571074D5E0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5A2CB9F1-7228-496D-B876-159055C0F19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D441F08-7D84-4725-8686-FA08E375CB3C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เงินมัดจำประกันสัญญา   (2112010199.102)</a:t>
          </a:r>
          <a:r>
            <a:rPr lang="en-US" dirty="0" smtClean="0"/>
            <a:t>   </a:t>
          </a:r>
        </a:p>
        <a:p>
          <a:pPr rtl="0"/>
          <a:r>
            <a:rPr lang="en-US" dirty="0" smtClean="0"/>
            <a:t>       Cr. </a:t>
          </a:r>
          <a:r>
            <a:rPr lang="th-TH" dirty="0" smtClean="0"/>
            <a:t>เงินฝากธนาคาร-นอกงบประมาณ  (1101020604.102)</a:t>
          </a:r>
          <a:endParaRPr lang="th-TH" dirty="0"/>
        </a:p>
      </dgm:t>
    </dgm:pt>
    <dgm:pt modelId="{BC5B19C6-C755-4940-85DF-4E87CC46AEA5}" type="parTrans" cxnId="{B36BD6BD-75B1-4173-9F5C-A6C85E4E0D5C}">
      <dgm:prSet/>
      <dgm:spPr/>
      <dgm:t>
        <a:bodyPr/>
        <a:lstStyle/>
        <a:p>
          <a:endParaRPr lang="th-TH"/>
        </a:p>
      </dgm:t>
    </dgm:pt>
    <dgm:pt modelId="{810D1840-D7D1-4520-8173-98CBA0E10DCD}" type="sibTrans" cxnId="{B36BD6BD-75B1-4173-9F5C-A6C85E4E0D5C}">
      <dgm:prSet/>
      <dgm:spPr/>
      <dgm:t>
        <a:bodyPr/>
        <a:lstStyle/>
        <a:p>
          <a:endParaRPr lang="th-TH"/>
        </a:p>
      </dgm:t>
    </dgm:pt>
    <dgm:pt modelId="{81C55B4B-A2AE-4B36-AA7C-CD74578D67CA}" type="pres">
      <dgm:prSet presAssocID="{5A2CB9F1-7228-496D-B876-159055C0F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2F8A2EF-B4C9-437E-AD76-34FE17EA8C13}" type="pres">
      <dgm:prSet presAssocID="{AD441F08-7D84-4725-8686-FA08E375CB3C}" presName="parentText" presStyleLbl="node1" presStyleIdx="0" presStyleCnt="1" custScaleY="92100" custLinFactNeighborY="4003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40DE287-FA9E-4965-B57B-267886D5DB77}" type="presOf" srcId="{5A2CB9F1-7228-496D-B876-159055C0F195}" destId="{81C55B4B-A2AE-4B36-AA7C-CD74578D67CA}" srcOrd="0" destOrd="0" presId="urn:microsoft.com/office/officeart/2005/8/layout/vList2"/>
    <dgm:cxn modelId="{B36BD6BD-75B1-4173-9F5C-A6C85E4E0D5C}" srcId="{5A2CB9F1-7228-496D-B876-159055C0F195}" destId="{AD441F08-7D84-4725-8686-FA08E375CB3C}" srcOrd="0" destOrd="0" parTransId="{BC5B19C6-C755-4940-85DF-4E87CC46AEA5}" sibTransId="{810D1840-D7D1-4520-8173-98CBA0E10DCD}"/>
    <dgm:cxn modelId="{4DAB49A3-7A7E-424D-AFCA-3A14B892DF20}" type="presOf" srcId="{AD441F08-7D84-4725-8686-FA08E375CB3C}" destId="{12F8A2EF-B4C9-437E-AD76-34FE17EA8C13}" srcOrd="0" destOrd="0" presId="urn:microsoft.com/office/officeart/2005/8/layout/vList2"/>
    <dgm:cxn modelId="{1BF8BC48-AA68-400F-AAE0-C0D7E1550676}" type="presParOf" srcId="{81C55B4B-A2AE-4B36-AA7C-CD74578D67CA}" destId="{12F8A2EF-B4C9-437E-AD76-34FE17EA8C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DC8F773B-AE78-4E95-B25F-F69813927187}" type="doc">
      <dgm:prSet loTypeId="urn:microsoft.com/office/officeart/2005/8/layout/hProcess9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th-TH"/>
        </a:p>
      </dgm:t>
    </dgm:pt>
    <dgm:pt modelId="{ABF75673-9EDF-4405-8DA8-5C163657B687}">
      <dgm:prSet/>
      <dgm:spPr/>
      <dgm:t>
        <a:bodyPr/>
        <a:lstStyle/>
        <a:p>
          <a:pPr rtl="0"/>
          <a:r>
            <a:rPr lang="th-TH" b="1" dirty="0" smtClean="0"/>
            <a:t>หนี้สินเบ็ดเตล็ดอื่น ๆ ซึ่งจะต้องชำระภายในระยะเวลา 1 ปี </a:t>
          </a:r>
          <a:endParaRPr lang="th-TH" dirty="0"/>
        </a:p>
      </dgm:t>
    </dgm:pt>
    <dgm:pt modelId="{D3052AF6-BBD8-4B2A-8DCE-D9C6E15E3F4A}" type="parTrans" cxnId="{705843DE-C768-460B-BFDA-4F887EEF938F}">
      <dgm:prSet/>
      <dgm:spPr/>
      <dgm:t>
        <a:bodyPr/>
        <a:lstStyle/>
        <a:p>
          <a:endParaRPr lang="th-TH"/>
        </a:p>
      </dgm:t>
    </dgm:pt>
    <dgm:pt modelId="{98C4FCFB-696A-4F92-A214-0758EB3FE423}" type="sibTrans" cxnId="{705843DE-C768-460B-BFDA-4F887EEF938F}">
      <dgm:prSet/>
      <dgm:spPr/>
      <dgm:t>
        <a:bodyPr/>
        <a:lstStyle/>
        <a:p>
          <a:endParaRPr lang="th-TH"/>
        </a:p>
      </dgm:t>
    </dgm:pt>
    <dgm:pt modelId="{2E5BE255-E1ED-41AC-BB8B-F6171ABD50EA}" type="pres">
      <dgm:prSet presAssocID="{DC8F773B-AE78-4E95-B25F-F69813927187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E764BC5-61DE-420C-8C24-5D54DF557538}" type="pres">
      <dgm:prSet presAssocID="{DC8F773B-AE78-4E95-B25F-F69813927187}" presName="arrow" presStyleLbl="bgShp" presStyleIdx="0" presStyleCnt="1"/>
      <dgm:spPr/>
    </dgm:pt>
    <dgm:pt modelId="{CFF7B1DF-7748-42AD-A7DB-A06EE2B4D568}" type="pres">
      <dgm:prSet presAssocID="{DC8F773B-AE78-4E95-B25F-F69813927187}" presName="linearProcess" presStyleCnt="0"/>
      <dgm:spPr/>
    </dgm:pt>
    <dgm:pt modelId="{E7883177-A5EC-491F-8F25-EDA6577A85C0}" type="pres">
      <dgm:prSet presAssocID="{ABF75673-9EDF-4405-8DA8-5C163657B687}" presName="textNode" presStyleLbl="node1" presStyleIdx="0" presStyleCnt="1" custScaleX="90449" custLinFactNeighborX="-154" custLinFactNeighborY="-468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93D8AB9-CA86-47A1-88B6-3B044963E3B2}" type="presOf" srcId="{ABF75673-9EDF-4405-8DA8-5C163657B687}" destId="{E7883177-A5EC-491F-8F25-EDA6577A85C0}" srcOrd="0" destOrd="0" presId="urn:microsoft.com/office/officeart/2005/8/layout/hProcess9"/>
    <dgm:cxn modelId="{705843DE-C768-460B-BFDA-4F887EEF938F}" srcId="{DC8F773B-AE78-4E95-B25F-F69813927187}" destId="{ABF75673-9EDF-4405-8DA8-5C163657B687}" srcOrd="0" destOrd="0" parTransId="{D3052AF6-BBD8-4B2A-8DCE-D9C6E15E3F4A}" sibTransId="{98C4FCFB-696A-4F92-A214-0758EB3FE423}"/>
    <dgm:cxn modelId="{52FD6601-5997-4484-BDA7-D3B1B7243CB9}" type="presOf" srcId="{DC8F773B-AE78-4E95-B25F-F69813927187}" destId="{2E5BE255-E1ED-41AC-BB8B-F6171ABD50EA}" srcOrd="0" destOrd="0" presId="urn:microsoft.com/office/officeart/2005/8/layout/hProcess9"/>
    <dgm:cxn modelId="{AF2AEFED-3260-48EC-8DF8-248589C34380}" type="presParOf" srcId="{2E5BE255-E1ED-41AC-BB8B-F6171ABD50EA}" destId="{4E764BC5-61DE-420C-8C24-5D54DF557538}" srcOrd="0" destOrd="0" presId="urn:microsoft.com/office/officeart/2005/8/layout/hProcess9"/>
    <dgm:cxn modelId="{6E692534-2843-4851-A5E5-C06EF0F65142}" type="presParOf" srcId="{2E5BE255-E1ED-41AC-BB8B-F6171ABD50EA}" destId="{CFF7B1DF-7748-42AD-A7DB-A06EE2B4D568}" srcOrd="1" destOrd="0" presId="urn:microsoft.com/office/officeart/2005/8/layout/hProcess9"/>
    <dgm:cxn modelId="{E8573293-9EEF-43A2-9873-CFB4ABC920DF}" type="presParOf" srcId="{CFF7B1DF-7748-42AD-A7DB-A06EE2B4D568}" destId="{E7883177-A5EC-491F-8F25-EDA6577A85C0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2DFEED60-FA42-47F5-8E52-652FC3B8C02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F5DA01F-F54E-49B6-B095-6229C3152114}">
      <dgm:prSet/>
      <dgm:spPr/>
      <dgm:t>
        <a:bodyPr/>
        <a:lstStyle/>
        <a:p>
          <a:pPr rtl="0"/>
          <a:r>
            <a:rPr lang="th-TH" dirty="0" smtClean="0"/>
            <a:t>การรับรู้</a:t>
          </a:r>
        </a:p>
        <a:p>
          <a:pPr rtl="0"/>
          <a:r>
            <a:rPr lang="th-TH" dirty="0" smtClean="0"/>
            <a:t> เมื่อได้รับเงิน</a:t>
          </a:r>
          <a:endParaRPr lang="th-TH" dirty="0"/>
        </a:p>
      </dgm:t>
    </dgm:pt>
    <dgm:pt modelId="{BB3D96D8-E736-4CE6-A8FF-1D78FF2F38E6}" type="parTrans" cxnId="{0E8CE0C0-A25E-481F-99D9-B2BE790DE77C}">
      <dgm:prSet/>
      <dgm:spPr/>
      <dgm:t>
        <a:bodyPr/>
        <a:lstStyle/>
        <a:p>
          <a:endParaRPr lang="th-TH"/>
        </a:p>
      </dgm:t>
    </dgm:pt>
    <dgm:pt modelId="{223BD87B-FE0E-4C21-84E8-5EF5BCC77405}" type="sibTrans" cxnId="{0E8CE0C0-A25E-481F-99D9-B2BE790DE77C}">
      <dgm:prSet/>
      <dgm:spPr/>
      <dgm:t>
        <a:bodyPr/>
        <a:lstStyle/>
        <a:p>
          <a:endParaRPr lang="th-TH"/>
        </a:p>
      </dgm:t>
    </dgm:pt>
    <dgm:pt modelId="{69430C3C-4CDB-4756-908B-E8CFCCD233A5}" type="pres">
      <dgm:prSet presAssocID="{2DFEED60-FA42-47F5-8E52-652FC3B8C022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FF5EA41-B392-4015-96B8-76A52B74CA3F}" type="pres">
      <dgm:prSet presAssocID="{FF5DA01F-F54E-49B6-B095-6229C3152114}" presName="circ1TxSh" presStyleLbl="vennNode1" presStyleIdx="0" presStyleCnt="1" custScaleX="219048"/>
      <dgm:spPr/>
      <dgm:t>
        <a:bodyPr/>
        <a:lstStyle/>
        <a:p>
          <a:endParaRPr lang="th-TH"/>
        </a:p>
      </dgm:t>
    </dgm:pt>
  </dgm:ptLst>
  <dgm:cxnLst>
    <dgm:cxn modelId="{0E8CE0C0-A25E-481F-99D9-B2BE790DE77C}" srcId="{2DFEED60-FA42-47F5-8E52-652FC3B8C022}" destId="{FF5DA01F-F54E-49B6-B095-6229C3152114}" srcOrd="0" destOrd="0" parTransId="{BB3D96D8-E736-4CE6-A8FF-1D78FF2F38E6}" sibTransId="{223BD87B-FE0E-4C21-84E8-5EF5BCC77405}"/>
    <dgm:cxn modelId="{38F850A1-5B3A-4009-8ABC-29CB5C7A7429}" type="presOf" srcId="{2DFEED60-FA42-47F5-8E52-652FC3B8C022}" destId="{69430C3C-4CDB-4756-908B-E8CFCCD233A5}" srcOrd="0" destOrd="0" presId="urn:microsoft.com/office/officeart/2005/8/layout/venn1"/>
    <dgm:cxn modelId="{CA072EB4-AAF1-4DDD-881C-5FFA678C84FC}" type="presOf" srcId="{FF5DA01F-F54E-49B6-B095-6229C3152114}" destId="{8FF5EA41-B392-4015-96B8-76A52B74CA3F}" srcOrd="0" destOrd="0" presId="urn:microsoft.com/office/officeart/2005/8/layout/venn1"/>
    <dgm:cxn modelId="{6320CA92-3007-4BF2-A70A-746BE999698C}" type="presParOf" srcId="{69430C3C-4CDB-4756-908B-E8CFCCD233A5}" destId="{8FF5EA41-B392-4015-96B8-76A52B74CA3F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9F244583-41CC-4C73-A49F-723E40B08AE6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th-TH"/>
        </a:p>
      </dgm:t>
    </dgm:pt>
    <dgm:pt modelId="{1DB213BE-BF66-4030-B383-45EE75B3D32F}">
      <dgm:prSet custT="1"/>
      <dgm:spPr/>
      <dgm:t>
        <a:bodyPr/>
        <a:lstStyle/>
        <a:p>
          <a:pPr rtl="0"/>
          <a:r>
            <a:rPr lang="en-US" sz="2800" dirty="0" smtClean="0"/>
            <a:t>Dr. </a:t>
          </a:r>
          <a:r>
            <a:rPr lang="th-TH" sz="2800" dirty="0" smtClean="0"/>
            <a:t>เงินฝากธนาคารนอกงบประมาณออมทรัพย์ (1101030102.01)</a:t>
          </a:r>
        </a:p>
        <a:p>
          <a:pPr rtl="0"/>
          <a:r>
            <a:rPr lang="th-TH" sz="2800" dirty="0" smtClean="0"/>
            <a:t> </a:t>
          </a:r>
          <a:r>
            <a:rPr lang="en-US" sz="2800" dirty="0" smtClean="0"/>
            <a:t>       Cr. </a:t>
          </a:r>
          <a:r>
            <a:rPr lang="th-TH" sz="2800" dirty="0" smtClean="0"/>
            <a:t>หนี้สินหมุนเวียนอื่น  (2116010199.101)</a:t>
          </a:r>
          <a:endParaRPr lang="th-TH" sz="2800" dirty="0"/>
        </a:p>
      </dgm:t>
    </dgm:pt>
    <dgm:pt modelId="{F5308431-9680-4A6B-9DC5-43B6892570D7}" type="parTrans" cxnId="{AAE18FBF-2F61-4C33-8BF8-B66FCE369327}">
      <dgm:prSet/>
      <dgm:spPr/>
      <dgm:t>
        <a:bodyPr/>
        <a:lstStyle/>
        <a:p>
          <a:endParaRPr lang="th-TH"/>
        </a:p>
      </dgm:t>
    </dgm:pt>
    <dgm:pt modelId="{37106E43-9907-4E1E-91B3-C1D9BB6F4A1B}" type="sibTrans" cxnId="{AAE18FBF-2F61-4C33-8BF8-B66FCE369327}">
      <dgm:prSet/>
      <dgm:spPr/>
      <dgm:t>
        <a:bodyPr/>
        <a:lstStyle/>
        <a:p>
          <a:endParaRPr lang="th-TH"/>
        </a:p>
      </dgm:t>
    </dgm:pt>
    <dgm:pt modelId="{267D1EA2-5435-487D-8B2F-5B168F22EA0A}" type="pres">
      <dgm:prSet presAssocID="{9F244583-41CC-4C73-A49F-723E40B08AE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94FCAD8-47CC-4713-AB31-2A699F3A4A1F}" type="pres">
      <dgm:prSet presAssocID="{1DB213BE-BF66-4030-B383-45EE75B3D32F}" presName="parentText" presStyleLbl="node1" presStyleIdx="0" presStyleCnt="1" custScaleY="12845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EAA15C9-D560-4769-A15D-A4B4AA1D70B5}" type="presOf" srcId="{9F244583-41CC-4C73-A49F-723E40B08AE6}" destId="{267D1EA2-5435-487D-8B2F-5B168F22EA0A}" srcOrd="0" destOrd="0" presId="urn:microsoft.com/office/officeart/2005/8/layout/vList2"/>
    <dgm:cxn modelId="{AAE18FBF-2F61-4C33-8BF8-B66FCE369327}" srcId="{9F244583-41CC-4C73-A49F-723E40B08AE6}" destId="{1DB213BE-BF66-4030-B383-45EE75B3D32F}" srcOrd="0" destOrd="0" parTransId="{F5308431-9680-4A6B-9DC5-43B6892570D7}" sibTransId="{37106E43-9907-4E1E-91B3-C1D9BB6F4A1B}"/>
    <dgm:cxn modelId="{513E4D25-33F4-4020-96D4-ED4C8E1D13EA}" type="presOf" srcId="{1DB213BE-BF66-4030-B383-45EE75B3D32F}" destId="{B94FCAD8-47CC-4713-AB31-2A699F3A4A1F}" srcOrd="0" destOrd="0" presId="urn:microsoft.com/office/officeart/2005/8/layout/vList2"/>
    <dgm:cxn modelId="{1CF45FF1-4958-4564-8A16-2C98125CACB8}" type="presParOf" srcId="{267D1EA2-5435-487D-8B2F-5B168F22EA0A}" destId="{B94FCAD8-47CC-4713-AB31-2A699F3A4A1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B4AF7F4C-11F7-40DF-8C84-AA61504899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7D0C9D85-AB57-4126-B078-CE929659714D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sz="2600" dirty="0" smtClean="0"/>
            <a:t>Dr. </a:t>
          </a:r>
          <a:r>
            <a:rPr lang="th-TH" sz="2600" dirty="0" smtClean="0"/>
            <a:t>เงินฝากธนาคารนอกงบประมาณ-ออมทรัพย์   (1101030102.101)</a:t>
          </a:r>
          <a:endParaRPr lang="en-US" sz="2600" dirty="0" smtClean="0"/>
        </a:p>
        <a:p>
          <a:pPr rtl="0"/>
          <a:r>
            <a:rPr lang="en-US" sz="2600" dirty="0" smtClean="0"/>
            <a:t>       Cr.</a:t>
          </a:r>
          <a:r>
            <a:rPr lang="th-TH" sz="2600" dirty="0" smtClean="0"/>
            <a:t>หนี้สินไม่หมุนเวียนอื่น (2213010199.201)</a:t>
          </a:r>
          <a:endParaRPr lang="th-TH" sz="2600" dirty="0"/>
        </a:p>
      </dgm:t>
    </dgm:pt>
    <dgm:pt modelId="{68DA5170-1E4F-45F5-A1E5-2A2C1250BBCD}" type="parTrans" cxnId="{D406664E-7E3E-4AB8-9978-07DD3DA111E6}">
      <dgm:prSet/>
      <dgm:spPr/>
      <dgm:t>
        <a:bodyPr/>
        <a:lstStyle/>
        <a:p>
          <a:endParaRPr lang="th-TH"/>
        </a:p>
      </dgm:t>
    </dgm:pt>
    <dgm:pt modelId="{0D74CA60-F1EE-4E1A-9E86-0D1F6EA2C36E}" type="sibTrans" cxnId="{D406664E-7E3E-4AB8-9978-07DD3DA111E6}">
      <dgm:prSet/>
      <dgm:spPr/>
      <dgm:t>
        <a:bodyPr/>
        <a:lstStyle/>
        <a:p>
          <a:endParaRPr lang="th-TH"/>
        </a:p>
      </dgm:t>
    </dgm:pt>
    <dgm:pt modelId="{B68E8473-53C9-4C8F-A5C9-66AB2D700669}" type="pres">
      <dgm:prSet presAssocID="{B4AF7F4C-11F7-40DF-8C84-AA61504899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390FCE5-A241-4B1E-87D9-B62C55EC2331}" type="pres">
      <dgm:prSet presAssocID="{7D0C9D85-AB57-4126-B078-CE929659714D}" presName="parentText" presStyleLbl="node1" presStyleIdx="0" presStyleCnt="1" custScaleY="377427" custLinFactNeighborY="607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406664E-7E3E-4AB8-9978-07DD3DA111E6}" srcId="{B4AF7F4C-11F7-40DF-8C84-AA61504899CA}" destId="{7D0C9D85-AB57-4126-B078-CE929659714D}" srcOrd="0" destOrd="0" parTransId="{68DA5170-1E4F-45F5-A1E5-2A2C1250BBCD}" sibTransId="{0D74CA60-F1EE-4E1A-9E86-0D1F6EA2C36E}"/>
    <dgm:cxn modelId="{BC2D2E57-1EC8-413A-80BA-AF48793845DD}" type="presOf" srcId="{B4AF7F4C-11F7-40DF-8C84-AA61504899CA}" destId="{B68E8473-53C9-4C8F-A5C9-66AB2D700669}" srcOrd="0" destOrd="0" presId="urn:microsoft.com/office/officeart/2005/8/layout/vList2"/>
    <dgm:cxn modelId="{F1FF67EC-114D-4C3F-8CB5-19C101F9E4BD}" type="presOf" srcId="{7D0C9D85-AB57-4126-B078-CE929659714D}" destId="{D390FCE5-A241-4B1E-87D9-B62C55EC2331}" srcOrd="0" destOrd="0" presId="urn:microsoft.com/office/officeart/2005/8/layout/vList2"/>
    <dgm:cxn modelId="{3C4A46A2-CA77-4316-B8CF-E0ACAE0CDC9B}" type="presParOf" srcId="{B68E8473-53C9-4C8F-A5C9-66AB2D700669}" destId="{D390FCE5-A241-4B1E-87D9-B62C55EC233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C03F57F3-1862-46E5-B378-52EC121BDE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CEDDEC0-6950-45E9-8014-0FB8304006AA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หนี้สินไม่หมุนเวียนอื่น    (2213010199.102)</a:t>
          </a:r>
        </a:p>
        <a:p>
          <a:pPr rtl="0"/>
          <a:r>
            <a:rPr lang="th-TH" dirty="0" smtClean="0"/>
            <a:t>        </a:t>
          </a:r>
          <a:r>
            <a:rPr lang="en-US" dirty="0" smtClean="0"/>
            <a:t>Cr.</a:t>
          </a:r>
          <a:r>
            <a:rPr lang="th-TH" dirty="0" smtClean="0"/>
            <a:t>เงินฝากธนาคารนอกงบประมาณ –ออมทรัพย์  (1101030102.101)</a:t>
          </a:r>
          <a:endParaRPr lang="th-TH" dirty="0"/>
        </a:p>
      </dgm:t>
    </dgm:pt>
    <dgm:pt modelId="{2F137E62-7527-4DEA-A99C-A2881ACB8C58}" type="parTrans" cxnId="{A817944F-FAF1-4B76-B87B-D2276807A368}">
      <dgm:prSet/>
      <dgm:spPr/>
      <dgm:t>
        <a:bodyPr/>
        <a:lstStyle/>
        <a:p>
          <a:endParaRPr lang="th-TH"/>
        </a:p>
      </dgm:t>
    </dgm:pt>
    <dgm:pt modelId="{2D7A3154-298D-4A62-95F0-676760CE2600}" type="sibTrans" cxnId="{A817944F-FAF1-4B76-B87B-D2276807A368}">
      <dgm:prSet/>
      <dgm:spPr/>
      <dgm:t>
        <a:bodyPr/>
        <a:lstStyle/>
        <a:p>
          <a:endParaRPr lang="th-TH"/>
        </a:p>
      </dgm:t>
    </dgm:pt>
    <dgm:pt modelId="{E6C6CE89-B412-4CA4-B66F-AF1AACEC5D10}" type="pres">
      <dgm:prSet presAssocID="{C03F57F3-1862-46E5-B378-52EC121BDE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C6FF6F2-08DB-4B7B-AE01-F39E9399E570}" type="pres">
      <dgm:prSet presAssocID="{0CEDDEC0-6950-45E9-8014-0FB8304006A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E95857C-3BB5-4157-9A03-60C865348DC5}" type="presOf" srcId="{C03F57F3-1862-46E5-B378-52EC121BDE1B}" destId="{E6C6CE89-B412-4CA4-B66F-AF1AACEC5D10}" srcOrd="0" destOrd="0" presId="urn:microsoft.com/office/officeart/2005/8/layout/vList2"/>
    <dgm:cxn modelId="{A817944F-FAF1-4B76-B87B-D2276807A368}" srcId="{C03F57F3-1862-46E5-B378-52EC121BDE1B}" destId="{0CEDDEC0-6950-45E9-8014-0FB8304006AA}" srcOrd="0" destOrd="0" parTransId="{2F137E62-7527-4DEA-A99C-A2881ACB8C58}" sibTransId="{2D7A3154-298D-4A62-95F0-676760CE2600}"/>
    <dgm:cxn modelId="{337A92C5-17A7-4BB1-B0DE-50D1D2F6AF53}" type="presOf" srcId="{0CEDDEC0-6950-45E9-8014-0FB8304006AA}" destId="{BC6FF6F2-08DB-4B7B-AE01-F39E9399E570}" srcOrd="0" destOrd="0" presId="urn:microsoft.com/office/officeart/2005/8/layout/vList2"/>
    <dgm:cxn modelId="{DB84F664-5F7F-4596-B54D-859829BEBEBE}" type="presParOf" srcId="{E6C6CE89-B412-4CA4-B66F-AF1AACEC5D10}" destId="{BC6FF6F2-08DB-4B7B-AE01-F39E9399E57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B3368FD9-05CE-4148-8519-598C92884D3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DF8DA9E6-D51D-4DFF-8966-E37081FFD49E}">
      <dgm:prSet custT="1"/>
      <dgm:spPr/>
      <dgm:t>
        <a:bodyPr/>
        <a:lstStyle/>
        <a:p>
          <a:pPr rtl="0"/>
          <a:r>
            <a:rPr lang="th-TH" sz="1900" dirty="0" smtClean="0"/>
            <a:t>1</a:t>
          </a:r>
          <a:r>
            <a:rPr lang="th-TH" sz="2400" dirty="0" smtClean="0"/>
            <a:t>.  เงินสร้างเสริมสุขภาพและป้องกันโรค (</a:t>
          </a:r>
          <a:r>
            <a:rPr lang="en-US" sz="2400" dirty="0" smtClean="0"/>
            <a:t>PPA</a:t>
          </a:r>
          <a:r>
            <a:rPr lang="th-TH" sz="2400" dirty="0" smtClean="0"/>
            <a:t>)</a:t>
          </a:r>
          <a:endParaRPr lang="th-TH" sz="2400" dirty="0"/>
        </a:p>
      </dgm:t>
    </dgm:pt>
    <dgm:pt modelId="{CA9D6B3C-5092-4FD4-8A31-45663155E30F}" type="parTrans" cxnId="{F1FB3041-8CD8-4E6B-93AC-6E94C007E6C9}">
      <dgm:prSet/>
      <dgm:spPr/>
      <dgm:t>
        <a:bodyPr/>
        <a:lstStyle/>
        <a:p>
          <a:endParaRPr lang="th-TH"/>
        </a:p>
      </dgm:t>
    </dgm:pt>
    <dgm:pt modelId="{B2A4BB51-2E04-4B08-8095-09DA2328BFFB}" type="sibTrans" cxnId="{F1FB3041-8CD8-4E6B-93AC-6E94C007E6C9}">
      <dgm:prSet/>
      <dgm:spPr/>
      <dgm:t>
        <a:bodyPr/>
        <a:lstStyle/>
        <a:p>
          <a:endParaRPr lang="th-TH"/>
        </a:p>
      </dgm:t>
    </dgm:pt>
    <dgm:pt modelId="{530887BA-422E-4C38-B473-74A415B592FB}">
      <dgm:prSet custT="1"/>
      <dgm:spPr/>
      <dgm:t>
        <a:bodyPr/>
        <a:lstStyle/>
        <a:p>
          <a:pPr rtl="0"/>
          <a:r>
            <a:rPr lang="th-TH" sz="2000" dirty="0" smtClean="0"/>
            <a:t>2. งบสนับสนุนและส่งเสริมการจัดบริการสำหรับผู้ติดเชื้อ</a:t>
          </a:r>
          <a:r>
            <a:rPr lang="en-US" sz="2000" dirty="0" smtClean="0"/>
            <a:t> HIV</a:t>
          </a:r>
          <a:r>
            <a:rPr lang="th-TH" sz="2000" dirty="0" smtClean="0"/>
            <a:t> และผู้ติดเชื้อเอดส์</a:t>
          </a:r>
          <a:endParaRPr lang="th-TH" sz="2000" dirty="0"/>
        </a:p>
      </dgm:t>
    </dgm:pt>
    <dgm:pt modelId="{8A962170-7503-47F2-9FE6-E0E538C12B3C}" type="parTrans" cxnId="{DC5036CB-5C37-43EB-AD08-1185856B65CB}">
      <dgm:prSet/>
      <dgm:spPr/>
      <dgm:t>
        <a:bodyPr/>
        <a:lstStyle/>
        <a:p>
          <a:endParaRPr lang="th-TH"/>
        </a:p>
      </dgm:t>
    </dgm:pt>
    <dgm:pt modelId="{43FC5502-F9AF-4418-B494-E8DF89BF1765}" type="sibTrans" cxnId="{DC5036CB-5C37-43EB-AD08-1185856B65CB}">
      <dgm:prSet/>
      <dgm:spPr/>
      <dgm:t>
        <a:bodyPr/>
        <a:lstStyle/>
        <a:p>
          <a:endParaRPr lang="th-TH"/>
        </a:p>
      </dgm:t>
    </dgm:pt>
    <dgm:pt modelId="{B5AD64F3-1353-4C8D-9A90-14B5D791B47E}">
      <dgm:prSet/>
      <dgm:spPr/>
      <dgm:t>
        <a:bodyPr/>
        <a:lstStyle/>
        <a:p>
          <a:pPr rtl="0"/>
          <a:r>
            <a:rPr lang="th-TH" dirty="0" smtClean="0"/>
            <a:t>3. งบค่าบริการสาธารณสุขสำหรับผู้ที่มีภาวะพึ่งพิง  </a:t>
          </a:r>
          <a:r>
            <a:rPr lang="en-US" dirty="0" smtClean="0"/>
            <a:t>LTC</a:t>
          </a:r>
          <a:endParaRPr lang="th-TH" dirty="0"/>
        </a:p>
      </dgm:t>
    </dgm:pt>
    <dgm:pt modelId="{AB85800E-E490-4417-A220-35B8A9A1E751}" type="parTrans" cxnId="{664FC5B9-EE70-4E27-8959-868CDDBB1ABA}">
      <dgm:prSet/>
      <dgm:spPr/>
      <dgm:t>
        <a:bodyPr/>
        <a:lstStyle/>
        <a:p>
          <a:endParaRPr lang="th-TH"/>
        </a:p>
      </dgm:t>
    </dgm:pt>
    <dgm:pt modelId="{D9E367E4-321A-4F1E-8325-533C6A810841}" type="sibTrans" cxnId="{664FC5B9-EE70-4E27-8959-868CDDBB1ABA}">
      <dgm:prSet/>
      <dgm:spPr/>
      <dgm:t>
        <a:bodyPr/>
        <a:lstStyle/>
        <a:p>
          <a:endParaRPr lang="th-TH"/>
        </a:p>
      </dgm:t>
    </dgm:pt>
    <dgm:pt modelId="{FB52849D-5214-49D9-83E4-5E368176E494}" type="pres">
      <dgm:prSet presAssocID="{B3368FD9-05CE-4148-8519-598C92884D3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8E6A15-56EF-417A-9851-457097B2BB15}" type="pres">
      <dgm:prSet presAssocID="{DF8DA9E6-D51D-4DFF-8966-E37081FFD49E}" presName="horFlow" presStyleCnt="0"/>
      <dgm:spPr/>
    </dgm:pt>
    <dgm:pt modelId="{51A9B0BC-ADD9-42F9-94BB-3DBBD1719BCF}" type="pres">
      <dgm:prSet presAssocID="{DF8DA9E6-D51D-4DFF-8966-E37081FFD49E}" presName="bigChev" presStyleLbl="node1" presStyleIdx="0" presStyleCnt="3"/>
      <dgm:spPr/>
      <dgm:t>
        <a:bodyPr/>
        <a:lstStyle/>
        <a:p>
          <a:endParaRPr lang="th-TH"/>
        </a:p>
      </dgm:t>
    </dgm:pt>
    <dgm:pt modelId="{137E6FD4-1D26-4EFB-8390-C6C47F193624}" type="pres">
      <dgm:prSet presAssocID="{DF8DA9E6-D51D-4DFF-8966-E37081FFD49E}" presName="vSp" presStyleCnt="0"/>
      <dgm:spPr/>
    </dgm:pt>
    <dgm:pt modelId="{0879AEFC-8DFB-40E3-AEF6-7F7352D40A37}" type="pres">
      <dgm:prSet presAssocID="{530887BA-422E-4C38-B473-74A415B592FB}" presName="horFlow" presStyleCnt="0"/>
      <dgm:spPr/>
    </dgm:pt>
    <dgm:pt modelId="{1E7AC5C4-947A-4253-9CD3-17B92D540E29}" type="pres">
      <dgm:prSet presAssocID="{530887BA-422E-4C38-B473-74A415B592FB}" presName="bigChev" presStyleLbl="node1" presStyleIdx="1" presStyleCnt="3"/>
      <dgm:spPr/>
      <dgm:t>
        <a:bodyPr/>
        <a:lstStyle/>
        <a:p>
          <a:endParaRPr lang="th-TH"/>
        </a:p>
      </dgm:t>
    </dgm:pt>
    <dgm:pt modelId="{3F89B973-C50D-4D23-B0BD-C82666905849}" type="pres">
      <dgm:prSet presAssocID="{530887BA-422E-4C38-B473-74A415B592FB}" presName="vSp" presStyleCnt="0"/>
      <dgm:spPr/>
    </dgm:pt>
    <dgm:pt modelId="{E75F0C24-9E08-4E86-8B28-210768046CAD}" type="pres">
      <dgm:prSet presAssocID="{B5AD64F3-1353-4C8D-9A90-14B5D791B47E}" presName="horFlow" presStyleCnt="0"/>
      <dgm:spPr/>
    </dgm:pt>
    <dgm:pt modelId="{A3F82988-BEED-4547-98F3-7C885FF443C1}" type="pres">
      <dgm:prSet presAssocID="{B5AD64F3-1353-4C8D-9A90-14B5D791B47E}" presName="bigChev" presStyleLbl="node1" presStyleIdx="2" presStyleCnt="3"/>
      <dgm:spPr/>
      <dgm:t>
        <a:bodyPr/>
        <a:lstStyle/>
        <a:p>
          <a:endParaRPr lang="th-TH"/>
        </a:p>
      </dgm:t>
    </dgm:pt>
  </dgm:ptLst>
  <dgm:cxnLst>
    <dgm:cxn modelId="{E665E9A7-44F6-4264-A506-9D5ED683ADF5}" type="presOf" srcId="{B3368FD9-05CE-4148-8519-598C92884D3A}" destId="{FB52849D-5214-49D9-83E4-5E368176E494}" srcOrd="0" destOrd="0" presId="urn:microsoft.com/office/officeart/2005/8/layout/lProcess3"/>
    <dgm:cxn modelId="{DC5036CB-5C37-43EB-AD08-1185856B65CB}" srcId="{B3368FD9-05CE-4148-8519-598C92884D3A}" destId="{530887BA-422E-4C38-B473-74A415B592FB}" srcOrd="1" destOrd="0" parTransId="{8A962170-7503-47F2-9FE6-E0E538C12B3C}" sibTransId="{43FC5502-F9AF-4418-B494-E8DF89BF1765}"/>
    <dgm:cxn modelId="{79881AB7-56CB-4617-8502-76639C3CB3A8}" type="presOf" srcId="{B5AD64F3-1353-4C8D-9A90-14B5D791B47E}" destId="{A3F82988-BEED-4547-98F3-7C885FF443C1}" srcOrd="0" destOrd="0" presId="urn:microsoft.com/office/officeart/2005/8/layout/lProcess3"/>
    <dgm:cxn modelId="{F1FB3041-8CD8-4E6B-93AC-6E94C007E6C9}" srcId="{B3368FD9-05CE-4148-8519-598C92884D3A}" destId="{DF8DA9E6-D51D-4DFF-8966-E37081FFD49E}" srcOrd="0" destOrd="0" parTransId="{CA9D6B3C-5092-4FD4-8A31-45663155E30F}" sibTransId="{B2A4BB51-2E04-4B08-8095-09DA2328BFFB}"/>
    <dgm:cxn modelId="{9E3CD90B-3FD4-48A9-BADA-1E5ECD851CA1}" type="presOf" srcId="{530887BA-422E-4C38-B473-74A415B592FB}" destId="{1E7AC5C4-947A-4253-9CD3-17B92D540E29}" srcOrd="0" destOrd="0" presId="urn:microsoft.com/office/officeart/2005/8/layout/lProcess3"/>
    <dgm:cxn modelId="{F5C01A32-B630-4813-BB51-E426100C9746}" type="presOf" srcId="{DF8DA9E6-D51D-4DFF-8966-E37081FFD49E}" destId="{51A9B0BC-ADD9-42F9-94BB-3DBBD1719BCF}" srcOrd="0" destOrd="0" presId="urn:microsoft.com/office/officeart/2005/8/layout/lProcess3"/>
    <dgm:cxn modelId="{664FC5B9-EE70-4E27-8959-868CDDBB1ABA}" srcId="{B3368FD9-05CE-4148-8519-598C92884D3A}" destId="{B5AD64F3-1353-4C8D-9A90-14B5D791B47E}" srcOrd="2" destOrd="0" parTransId="{AB85800E-E490-4417-A220-35B8A9A1E751}" sibTransId="{D9E367E4-321A-4F1E-8325-533C6A810841}"/>
    <dgm:cxn modelId="{45857B38-2BCB-4588-B4D5-9F0BAC5A1476}" type="presParOf" srcId="{FB52849D-5214-49D9-83E4-5E368176E494}" destId="{888E6A15-56EF-417A-9851-457097B2BB15}" srcOrd="0" destOrd="0" presId="urn:microsoft.com/office/officeart/2005/8/layout/lProcess3"/>
    <dgm:cxn modelId="{5398751D-7FF2-4AFB-94F5-826897CBB933}" type="presParOf" srcId="{888E6A15-56EF-417A-9851-457097B2BB15}" destId="{51A9B0BC-ADD9-42F9-94BB-3DBBD1719BCF}" srcOrd="0" destOrd="0" presId="urn:microsoft.com/office/officeart/2005/8/layout/lProcess3"/>
    <dgm:cxn modelId="{858A1893-1841-47D5-B029-E19A45A21B57}" type="presParOf" srcId="{FB52849D-5214-49D9-83E4-5E368176E494}" destId="{137E6FD4-1D26-4EFB-8390-C6C47F193624}" srcOrd="1" destOrd="0" presId="urn:microsoft.com/office/officeart/2005/8/layout/lProcess3"/>
    <dgm:cxn modelId="{9754EC89-7BB5-474A-A25A-96572F150F9E}" type="presParOf" srcId="{FB52849D-5214-49D9-83E4-5E368176E494}" destId="{0879AEFC-8DFB-40E3-AEF6-7F7352D40A37}" srcOrd="2" destOrd="0" presId="urn:microsoft.com/office/officeart/2005/8/layout/lProcess3"/>
    <dgm:cxn modelId="{FC863076-1419-4221-9282-CD871931B0B1}" type="presParOf" srcId="{0879AEFC-8DFB-40E3-AEF6-7F7352D40A37}" destId="{1E7AC5C4-947A-4253-9CD3-17B92D540E29}" srcOrd="0" destOrd="0" presId="urn:microsoft.com/office/officeart/2005/8/layout/lProcess3"/>
    <dgm:cxn modelId="{F3DAFB91-10FE-486F-8307-67958C7BAD40}" type="presParOf" srcId="{FB52849D-5214-49D9-83E4-5E368176E494}" destId="{3F89B973-C50D-4D23-B0BD-C82666905849}" srcOrd="3" destOrd="0" presId="urn:microsoft.com/office/officeart/2005/8/layout/lProcess3"/>
    <dgm:cxn modelId="{A626840D-794D-417B-BF2E-84C2B1BFAA68}" type="presParOf" srcId="{FB52849D-5214-49D9-83E4-5E368176E494}" destId="{E75F0C24-9E08-4E86-8B28-210768046CAD}" srcOrd="4" destOrd="0" presId="urn:microsoft.com/office/officeart/2005/8/layout/lProcess3"/>
    <dgm:cxn modelId="{B9B1B2DB-D585-4003-9955-90DCDD132B7D}" type="presParOf" srcId="{E75F0C24-9E08-4E86-8B28-210768046CAD}" destId="{A3F82988-BEED-4547-98F3-7C885FF443C1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B3368FD9-05CE-4148-8519-598C92884D3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F8DA9E6-D51D-4DFF-8966-E37081FFD49E}">
      <dgm:prSet custT="1"/>
      <dgm:spPr/>
      <dgm:t>
        <a:bodyPr/>
        <a:lstStyle/>
        <a:p>
          <a:pPr rtl="0"/>
          <a:r>
            <a:rPr lang="th-TH" sz="2400" dirty="0" smtClean="0"/>
            <a:t>รับเงินจาก </a:t>
          </a:r>
          <a:r>
            <a:rPr lang="th-TH" sz="2400" dirty="0" err="1" smtClean="0"/>
            <a:t>อปท</a:t>
          </a:r>
          <a:r>
            <a:rPr lang="th-TH" sz="2400" dirty="0" smtClean="0"/>
            <a:t>.เพื่อทำโครงการสร้างเสริมสุขภาพและป้องกันโรคในชุมชน</a:t>
          </a:r>
          <a:endParaRPr lang="th-TH" sz="2400" dirty="0"/>
        </a:p>
      </dgm:t>
    </dgm:pt>
    <dgm:pt modelId="{CA9D6B3C-5092-4FD4-8A31-45663155E30F}" type="parTrans" cxnId="{F1FB3041-8CD8-4E6B-93AC-6E94C007E6C9}">
      <dgm:prSet/>
      <dgm:spPr/>
      <dgm:t>
        <a:bodyPr/>
        <a:lstStyle/>
        <a:p>
          <a:endParaRPr lang="th-TH"/>
        </a:p>
      </dgm:t>
    </dgm:pt>
    <dgm:pt modelId="{B2A4BB51-2E04-4B08-8095-09DA2328BFFB}" type="sibTrans" cxnId="{F1FB3041-8CD8-4E6B-93AC-6E94C007E6C9}">
      <dgm:prSet/>
      <dgm:spPr/>
      <dgm:t>
        <a:bodyPr/>
        <a:lstStyle/>
        <a:p>
          <a:endParaRPr lang="th-TH"/>
        </a:p>
      </dgm:t>
    </dgm:pt>
    <dgm:pt modelId="{FB52849D-5214-49D9-83E4-5E368176E494}" type="pres">
      <dgm:prSet presAssocID="{B3368FD9-05CE-4148-8519-598C92884D3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8E6A15-56EF-417A-9851-457097B2BB15}" type="pres">
      <dgm:prSet presAssocID="{DF8DA9E6-D51D-4DFF-8966-E37081FFD49E}" presName="horFlow" presStyleCnt="0"/>
      <dgm:spPr/>
    </dgm:pt>
    <dgm:pt modelId="{51A9B0BC-ADD9-42F9-94BB-3DBBD1719BCF}" type="pres">
      <dgm:prSet presAssocID="{DF8DA9E6-D51D-4DFF-8966-E37081FFD49E}" presName="bigChev" presStyleLbl="node1" presStyleIdx="0" presStyleCnt="1" custScaleY="119366"/>
      <dgm:spPr/>
      <dgm:t>
        <a:bodyPr/>
        <a:lstStyle/>
        <a:p>
          <a:endParaRPr lang="th-TH"/>
        </a:p>
      </dgm:t>
    </dgm:pt>
  </dgm:ptLst>
  <dgm:cxnLst>
    <dgm:cxn modelId="{AEB476D7-6F34-4029-A7BF-89B050A58055}" type="presOf" srcId="{B3368FD9-05CE-4148-8519-598C92884D3A}" destId="{FB52849D-5214-49D9-83E4-5E368176E494}" srcOrd="0" destOrd="0" presId="urn:microsoft.com/office/officeart/2005/8/layout/lProcess3"/>
    <dgm:cxn modelId="{D756F046-8409-418B-B2E7-12CF606EC8A7}" type="presOf" srcId="{DF8DA9E6-D51D-4DFF-8966-E37081FFD49E}" destId="{51A9B0BC-ADD9-42F9-94BB-3DBBD1719BCF}" srcOrd="0" destOrd="0" presId="urn:microsoft.com/office/officeart/2005/8/layout/lProcess3"/>
    <dgm:cxn modelId="{F1FB3041-8CD8-4E6B-93AC-6E94C007E6C9}" srcId="{B3368FD9-05CE-4148-8519-598C92884D3A}" destId="{DF8DA9E6-D51D-4DFF-8966-E37081FFD49E}" srcOrd="0" destOrd="0" parTransId="{CA9D6B3C-5092-4FD4-8A31-45663155E30F}" sibTransId="{B2A4BB51-2E04-4B08-8095-09DA2328BFFB}"/>
    <dgm:cxn modelId="{6D496CF9-369F-41FC-BF8B-5C1D3528C54E}" type="presParOf" srcId="{FB52849D-5214-49D9-83E4-5E368176E494}" destId="{888E6A15-56EF-417A-9851-457097B2BB15}" srcOrd="0" destOrd="0" presId="urn:microsoft.com/office/officeart/2005/8/layout/lProcess3"/>
    <dgm:cxn modelId="{5C0794E2-1513-4FD4-9518-6ACD7005DFD5}" type="presParOf" srcId="{888E6A15-56EF-417A-9851-457097B2BB15}" destId="{51A9B0BC-ADD9-42F9-94BB-3DBBD1719BCF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7934707-837B-4BCD-A07A-636D12BCC96B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F3D2A13-32F3-4847-9E0E-997D87D1D4C2}">
      <dgm:prSet custT="1"/>
      <dgm:spPr/>
      <dgm:t>
        <a:bodyPr/>
        <a:lstStyle/>
        <a:p>
          <a:pPr rtl="0"/>
          <a:r>
            <a:rPr lang="th-TH" sz="2600" dirty="0" smtClean="0"/>
            <a:t>ใบส่งของ</a:t>
          </a:r>
          <a:endParaRPr lang="th-TH" sz="2600" dirty="0"/>
        </a:p>
      </dgm:t>
    </dgm:pt>
    <dgm:pt modelId="{EA930F3A-ECAF-4A43-A46E-53F49937D56D}" type="parTrans" cxnId="{C2AC928A-EFDF-4A06-98AD-5785EB58D59C}">
      <dgm:prSet/>
      <dgm:spPr/>
      <dgm:t>
        <a:bodyPr/>
        <a:lstStyle/>
        <a:p>
          <a:endParaRPr lang="th-TH"/>
        </a:p>
      </dgm:t>
    </dgm:pt>
    <dgm:pt modelId="{65E87F3E-1206-4029-9598-512561996091}" type="sibTrans" cxnId="{C2AC928A-EFDF-4A06-98AD-5785EB58D59C}">
      <dgm:prSet/>
      <dgm:spPr/>
      <dgm:t>
        <a:bodyPr/>
        <a:lstStyle/>
        <a:p>
          <a:endParaRPr lang="th-TH"/>
        </a:p>
      </dgm:t>
    </dgm:pt>
    <dgm:pt modelId="{6FF47ABB-BC63-4458-9E24-106D96287B88}">
      <dgm:prSet custT="1"/>
      <dgm:spPr/>
      <dgm:t>
        <a:bodyPr/>
        <a:lstStyle/>
        <a:p>
          <a:pPr rtl="0"/>
          <a:r>
            <a:rPr lang="th-TH" sz="2600" dirty="0" smtClean="0"/>
            <a:t>ใบส่งของ ระบบ </a:t>
          </a:r>
          <a:r>
            <a:rPr lang="en-US" sz="2600" dirty="0" smtClean="0"/>
            <a:t>e-GP</a:t>
          </a:r>
          <a:endParaRPr lang="th-TH" sz="2600" dirty="0"/>
        </a:p>
      </dgm:t>
    </dgm:pt>
    <dgm:pt modelId="{4DAD5BAD-F220-4548-95B2-30E0CFB96B18}" type="parTrans" cxnId="{67E83F0A-1EE4-43FF-BE91-8E6BC01FE9F4}">
      <dgm:prSet/>
      <dgm:spPr/>
      <dgm:t>
        <a:bodyPr/>
        <a:lstStyle/>
        <a:p>
          <a:endParaRPr lang="th-TH"/>
        </a:p>
      </dgm:t>
    </dgm:pt>
    <dgm:pt modelId="{A10E8A70-0E92-4191-AF80-CC35F6CA0265}" type="sibTrans" cxnId="{67E83F0A-1EE4-43FF-BE91-8E6BC01FE9F4}">
      <dgm:prSet/>
      <dgm:spPr/>
      <dgm:t>
        <a:bodyPr/>
        <a:lstStyle/>
        <a:p>
          <a:endParaRPr lang="th-TH"/>
        </a:p>
      </dgm:t>
    </dgm:pt>
    <dgm:pt modelId="{90F5DE68-3A3B-4368-9F1B-9F70E568FAE4}">
      <dgm:prSet custT="1"/>
      <dgm:spPr/>
      <dgm:t>
        <a:bodyPr/>
        <a:lstStyle/>
        <a:p>
          <a:pPr rtl="0"/>
          <a:r>
            <a:rPr lang="th-TH" sz="2600" dirty="0" smtClean="0"/>
            <a:t>รายงานตรวจรับพัสดุ</a:t>
          </a:r>
          <a:endParaRPr lang="th-TH" sz="2600" dirty="0"/>
        </a:p>
      </dgm:t>
    </dgm:pt>
    <dgm:pt modelId="{5F9D7F6D-F619-45FD-9C87-AD0A98AE5B61}" type="parTrans" cxnId="{14C787D3-6840-460E-8622-2B1236FBB77E}">
      <dgm:prSet/>
      <dgm:spPr/>
      <dgm:t>
        <a:bodyPr/>
        <a:lstStyle/>
        <a:p>
          <a:endParaRPr lang="th-TH"/>
        </a:p>
      </dgm:t>
    </dgm:pt>
    <dgm:pt modelId="{67672997-5A5D-4B53-879E-91D592412F9C}" type="sibTrans" cxnId="{14C787D3-6840-460E-8622-2B1236FBB77E}">
      <dgm:prSet/>
      <dgm:spPr/>
      <dgm:t>
        <a:bodyPr/>
        <a:lstStyle/>
        <a:p>
          <a:endParaRPr lang="th-TH"/>
        </a:p>
      </dgm:t>
    </dgm:pt>
    <dgm:pt modelId="{E1349D52-422F-42E1-A695-D859E35D86DD}">
      <dgm:prSet custT="1"/>
      <dgm:spPr/>
      <dgm:t>
        <a:bodyPr/>
        <a:lstStyle/>
        <a:p>
          <a:pPr rtl="0"/>
          <a:r>
            <a:rPr lang="th-TH" sz="2400" dirty="0" smtClean="0"/>
            <a:t>รายงานตรวจรับพัสดุ</a:t>
          </a:r>
          <a:r>
            <a:rPr lang="en-US" sz="2400" dirty="0" smtClean="0"/>
            <a:t>e-GP</a:t>
          </a:r>
          <a:endParaRPr lang="th-TH" sz="2400" dirty="0"/>
        </a:p>
      </dgm:t>
    </dgm:pt>
    <dgm:pt modelId="{A2AEEBDA-A848-4E09-9D65-2E689DF16B9D}" type="parTrans" cxnId="{3AE778A9-82E5-4851-9AAA-6DFACD02D713}">
      <dgm:prSet/>
      <dgm:spPr/>
      <dgm:t>
        <a:bodyPr/>
        <a:lstStyle/>
        <a:p>
          <a:endParaRPr lang="th-TH"/>
        </a:p>
      </dgm:t>
    </dgm:pt>
    <dgm:pt modelId="{E480742C-F52E-4542-BA19-C55CF1157814}" type="sibTrans" cxnId="{3AE778A9-82E5-4851-9AAA-6DFACD02D713}">
      <dgm:prSet/>
      <dgm:spPr/>
      <dgm:t>
        <a:bodyPr/>
        <a:lstStyle/>
        <a:p>
          <a:endParaRPr lang="th-TH"/>
        </a:p>
      </dgm:t>
    </dgm:pt>
    <dgm:pt modelId="{EDEE03DE-6416-4DD7-88C2-1D40A7135E88}" type="pres">
      <dgm:prSet presAssocID="{17934707-837B-4BCD-A07A-636D12BCC96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E4AF2BE-AC2B-40B8-8E97-F5BD53690117}" type="pres">
      <dgm:prSet presAssocID="{17934707-837B-4BCD-A07A-636D12BCC96B}" presName="fgShape" presStyleLbl="fgShp" presStyleIdx="0" presStyleCnt="1"/>
      <dgm:spPr/>
    </dgm:pt>
    <dgm:pt modelId="{B246FD02-99C9-4609-B0CC-9D8E80768A09}" type="pres">
      <dgm:prSet presAssocID="{17934707-837B-4BCD-A07A-636D12BCC96B}" presName="linComp" presStyleCnt="0"/>
      <dgm:spPr/>
    </dgm:pt>
    <dgm:pt modelId="{72A26A92-611D-4122-B85C-364C50866555}" type="pres">
      <dgm:prSet presAssocID="{8F3D2A13-32F3-4847-9E0E-997D87D1D4C2}" presName="compNode" presStyleCnt="0"/>
      <dgm:spPr/>
    </dgm:pt>
    <dgm:pt modelId="{C13C6E79-3AE3-4EA0-936C-349AA27AF9CE}" type="pres">
      <dgm:prSet presAssocID="{8F3D2A13-32F3-4847-9E0E-997D87D1D4C2}" presName="bkgdShape" presStyleLbl="node1" presStyleIdx="0" presStyleCnt="4" custLinFactNeighborX="-4799"/>
      <dgm:spPr/>
      <dgm:t>
        <a:bodyPr/>
        <a:lstStyle/>
        <a:p>
          <a:endParaRPr lang="th-TH"/>
        </a:p>
      </dgm:t>
    </dgm:pt>
    <dgm:pt modelId="{375F4A28-5394-45EB-A6C0-D3F0981711B5}" type="pres">
      <dgm:prSet presAssocID="{8F3D2A13-32F3-4847-9E0E-997D87D1D4C2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59C789F-AB5D-4062-8284-9826F5A8393E}" type="pres">
      <dgm:prSet presAssocID="{8F3D2A13-32F3-4847-9E0E-997D87D1D4C2}" presName="invisiNode" presStyleLbl="node1" presStyleIdx="0" presStyleCnt="4"/>
      <dgm:spPr/>
    </dgm:pt>
    <dgm:pt modelId="{8B8D763F-E40A-43C2-BA9B-0C591BAACE30}" type="pres">
      <dgm:prSet presAssocID="{8F3D2A13-32F3-4847-9E0E-997D87D1D4C2}" presName="imagNode" presStyleLbl="fgImgPlace1" presStyleIdx="0" presStyleCnt="4" custScaleX="73235" custScaleY="7536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th-TH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file"/>
          </dgm14:cNvPr>
        </a:ext>
      </dgm:extLst>
    </dgm:pt>
    <dgm:pt modelId="{A9369F69-9362-45AE-8BBF-884A7289E14E}" type="pres">
      <dgm:prSet presAssocID="{65E87F3E-1206-4029-9598-512561996091}" presName="sibTrans" presStyleLbl="sibTrans2D1" presStyleIdx="0" presStyleCnt="0"/>
      <dgm:spPr/>
      <dgm:t>
        <a:bodyPr/>
        <a:lstStyle/>
        <a:p>
          <a:endParaRPr lang="th-TH"/>
        </a:p>
      </dgm:t>
    </dgm:pt>
    <dgm:pt modelId="{E02EF26E-F57C-41DD-BEC1-74D2E1DD646F}" type="pres">
      <dgm:prSet presAssocID="{6FF47ABB-BC63-4458-9E24-106D96287B88}" presName="compNode" presStyleCnt="0"/>
      <dgm:spPr/>
    </dgm:pt>
    <dgm:pt modelId="{98B687EC-4B15-4A0F-80B3-AFC2D8D0C25B}" type="pres">
      <dgm:prSet presAssocID="{6FF47ABB-BC63-4458-9E24-106D96287B88}" presName="bkgdShape" presStyleLbl="node1" presStyleIdx="1" presStyleCnt="4" custLinFactNeighborX="-4325"/>
      <dgm:spPr/>
      <dgm:t>
        <a:bodyPr/>
        <a:lstStyle/>
        <a:p>
          <a:endParaRPr lang="th-TH"/>
        </a:p>
      </dgm:t>
    </dgm:pt>
    <dgm:pt modelId="{504B1797-02A3-4257-B1FD-9865EE63D1EA}" type="pres">
      <dgm:prSet presAssocID="{6FF47ABB-BC63-4458-9E24-106D96287B88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61FE188-D12F-4503-8C21-79AA2BDA282C}" type="pres">
      <dgm:prSet presAssocID="{6FF47ABB-BC63-4458-9E24-106D96287B88}" presName="invisiNode" presStyleLbl="node1" presStyleIdx="1" presStyleCnt="4"/>
      <dgm:spPr/>
    </dgm:pt>
    <dgm:pt modelId="{CADF2FA3-0200-463C-8D47-B4C0F4A8668B}" type="pres">
      <dgm:prSet presAssocID="{6FF47ABB-BC63-4458-9E24-106D96287B88}" presName="imagNode" presStyleLbl="fgImgPlace1" presStyleIdx="1" presStyleCnt="4" custScaleX="74971" custScaleY="7536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</dgm:spPr>
      <dgm:t>
        <a:bodyPr/>
        <a:lstStyle/>
        <a:p>
          <a:endParaRPr lang="th-TH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file"/>
          </dgm14:cNvPr>
        </a:ext>
      </dgm:extLst>
    </dgm:pt>
    <dgm:pt modelId="{B6885874-6C37-47A0-A9C5-C7F9A06F92FB}" type="pres">
      <dgm:prSet presAssocID="{A10E8A70-0E92-4191-AF80-CC35F6CA0265}" presName="sibTrans" presStyleLbl="sibTrans2D1" presStyleIdx="0" presStyleCnt="0"/>
      <dgm:spPr/>
      <dgm:t>
        <a:bodyPr/>
        <a:lstStyle/>
        <a:p>
          <a:endParaRPr lang="th-TH"/>
        </a:p>
      </dgm:t>
    </dgm:pt>
    <dgm:pt modelId="{7099B774-D45C-4819-BA5A-B709288C1FD3}" type="pres">
      <dgm:prSet presAssocID="{90F5DE68-3A3B-4368-9F1B-9F70E568FAE4}" presName="compNode" presStyleCnt="0"/>
      <dgm:spPr/>
    </dgm:pt>
    <dgm:pt modelId="{99362527-8595-4FD6-9515-46C56B540B8E}" type="pres">
      <dgm:prSet presAssocID="{90F5DE68-3A3B-4368-9F1B-9F70E568FAE4}" presName="bkgdShape" presStyleLbl="node1" presStyleIdx="2" presStyleCnt="4"/>
      <dgm:spPr/>
      <dgm:t>
        <a:bodyPr/>
        <a:lstStyle/>
        <a:p>
          <a:endParaRPr lang="th-TH"/>
        </a:p>
      </dgm:t>
    </dgm:pt>
    <dgm:pt modelId="{13D56A54-D491-4C15-BC3E-F08DD8167254}" type="pres">
      <dgm:prSet presAssocID="{90F5DE68-3A3B-4368-9F1B-9F70E568FAE4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371169A-C14B-44D3-8D1D-F9DA087AC941}" type="pres">
      <dgm:prSet presAssocID="{90F5DE68-3A3B-4368-9F1B-9F70E568FAE4}" presName="invisiNode" presStyleLbl="node1" presStyleIdx="2" presStyleCnt="4"/>
      <dgm:spPr/>
    </dgm:pt>
    <dgm:pt modelId="{667731FB-692B-43FC-AF5E-B7C35A950A0A}" type="pres">
      <dgm:prSet presAssocID="{90F5DE68-3A3B-4368-9F1B-9F70E568FAE4}" presName="imagNode" presStyleLbl="fgImgPlace1" presStyleIdx="2" presStyleCnt="4" custScaleX="76706" custScaleY="7536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  <dgm:t>
        <a:bodyPr/>
        <a:lstStyle/>
        <a:p>
          <a:endParaRPr lang="th-TH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file"/>
          </dgm14:cNvPr>
        </a:ext>
      </dgm:extLst>
    </dgm:pt>
    <dgm:pt modelId="{680AD908-C1B8-43A6-B1A0-EC17DA12EADC}" type="pres">
      <dgm:prSet presAssocID="{67672997-5A5D-4B53-879E-91D592412F9C}" presName="sibTrans" presStyleLbl="sibTrans2D1" presStyleIdx="0" presStyleCnt="0"/>
      <dgm:spPr/>
      <dgm:t>
        <a:bodyPr/>
        <a:lstStyle/>
        <a:p>
          <a:endParaRPr lang="th-TH"/>
        </a:p>
      </dgm:t>
    </dgm:pt>
    <dgm:pt modelId="{356D9DFA-B165-479B-A645-E49DB92E09A6}" type="pres">
      <dgm:prSet presAssocID="{E1349D52-422F-42E1-A695-D859E35D86DD}" presName="compNode" presStyleCnt="0"/>
      <dgm:spPr/>
    </dgm:pt>
    <dgm:pt modelId="{DBF4CD0D-7152-4349-8E4D-F789578A6348}" type="pres">
      <dgm:prSet presAssocID="{E1349D52-422F-42E1-A695-D859E35D86DD}" presName="bkgdShape" presStyleLbl="node1" presStyleIdx="3" presStyleCnt="4"/>
      <dgm:spPr/>
      <dgm:t>
        <a:bodyPr/>
        <a:lstStyle/>
        <a:p>
          <a:endParaRPr lang="th-TH"/>
        </a:p>
      </dgm:t>
    </dgm:pt>
    <dgm:pt modelId="{CF1BE343-0116-43BD-9311-012F0AB2C6B7}" type="pres">
      <dgm:prSet presAssocID="{E1349D52-422F-42E1-A695-D859E35D86DD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12429B-37E4-491B-82DC-48B8FA0A5E08}" type="pres">
      <dgm:prSet presAssocID="{E1349D52-422F-42E1-A695-D859E35D86DD}" presName="invisiNode" presStyleLbl="node1" presStyleIdx="3" presStyleCnt="4"/>
      <dgm:spPr/>
    </dgm:pt>
    <dgm:pt modelId="{E61F2B36-88E4-4F88-B6FD-BBCF6D41F4E0}" type="pres">
      <dgm:prSet presAssocID="{E1349D52-422F-42E1-A695-D859E35D86DD}" presName="imagNode" presStyleLbl="fgImgPlace1" presStyleIdx="3" presStyleCnt="4" custScaleX="78442" custScaleY="75365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  <dgm:t>
        <a:bodyPr/>
        <a:lstStyle/>
        <a:p>
          <a:endParaRPr lang="th-TH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8" action="ppaction://hlinkfile"/>
          </dgm14:cNvPr>
        </a:ext>
      </dgm:extLst>
    </dgm:pt>
  </dgm:ptLst>
  <dgm:cxnLst>
    <dgm:cxn modelId="{2B407D6A-36B0-4290-AE92-279D9D3F1000}" type="presOf" srcId="{A10E8A70-0E92-4191-AF80-CC35F6CA0265}" destId="{B6885874-6C37-47A0-A9C5-C7F9A06F92FB}" srcOrd="0" destOrd="0" presId="urn:microsoft.com/office/officeart/2005/8/layout/hList7"/>
    <dgm:cxn modelId="{0FA7E810-5AB7-41A6-A90B-743DA8F25842}" type="presOf" srcId="{65E87F3E-1206-4029-9598-512561996091}" destId="{A9369F69-9362-45AE-8BBF-884A7289E14E}" srcOrd="0" destOrd="0" presId="urn:microsoft.com/office/officeart/2005/8/layout/hList7"/>
    <dgm:cxn modelId="{9B623BB5-8FC6-49F1-869B-61EB0C0ABBD8}" type="presOf" srcId="{67672997-5A5D-4B53-879E-91D592412F9C}" destId="{680AD908-C1B8-43A6-B1A0-EC17DA12EADC}" srcOrd="0" destOrd="0" presId="urn:microsoft.com/office/officeart/2005/8/layout/hList7"/>
    <dgm:cxn modelId="{1078A5D4-5A34-4CAC-8AA0-2C4D02937DD6}" type="presOf" srcId="{90F5DE68-3A3B-4368-9F1B-9F70E568FAE4}" destId="{99362527-8595-4FD6-9515-46C56B540B8E}" srcOrd="0" destOrd="0" presId="urn:microsoft.com/office/officeart/2005/8/layout/hList7"/>
    <dgm:cxn modelId="{C2AC928A-EFDF-4A06-98AD-5785EB58D59C}" srcId="{17934707-837B-4BCD-A07A-636D12BCC96B}" destId="{8F3D2A13-32F3-4847-9E0E-997D87D1D4C2}" srcOrd="0" destOrd="0" parTransId="{EA930F3A-ECAF-4A43-A46E-53F49937D56D}" sibTransId="{65E87F3E-1206-4029-9598-512561996091}"/>
    <dgm:cxn modelId="{3AE778A9-82E5-4851-9AAA-6DFACD02D713}" srcId="{17934707-837B-4BCD-A07A-636D12BCC96B}" destId="{E1349D52-422F-42E1-A695-D859E35D86DD}" srcOrd="3" destOrd="0" parTransId="{A2AEEBDA-A848-4E09-9D65-2E689DF16B9D}" sibTransId="{E480742C-F52E-4542-BA19-C55CF1157814}"/>
    <dgm:cxn modelId="{67E83F0A-1EE4-43FF-BE91-8E6BC01FE9F4}" srcId="{17934707-837B-4BCD-A07A-636D12BCC96B}" destId="{6FF47ABB-BC63-4458-9E24-106D96287B88}" srcOrd="1" destOrd="0" parTransId="{4DAD5BAD-F220-4548-95B2-30E0CFB96B18}" sibTransId="{A10E8A70-0E92-4191-AF80-CC35F6CA0265}"/>
    <dgm:cxn modelId="{09D14FE6-8601-4AB4-AE68-19B60E7F78CD}" type="presOf" srcId="{6FF47ABB-BC63-4458-9E24-106D96287B88}" destId="{98B687EC-4B15-4A0F-80B3-AFC2D8D0C25B}" srcOrd="0" destOrd="0" presId="urn:microsoft.com/office/officeart/2005/8/layout/hList7"/>
    <dgm:cxn modelId="{B5CA7780-FCDA-4E9D-96CC-435EA2DB61BF}" type="presOf" srcId="{E1349D52-422F-42E1-A695-D859E35D86DD}" destId="{DBF4CD0D-7152-4349-8E4D-F789578A6348}" srcOrd="0" destOrd="0" presId="urn:microsoft.com/office/officeart/2005/8/layout/hList7"/>
    <dgm:cxn modelId="{28E15228-7044-41ED-A183-EA8731333AAA}" type="presOf" srcId="{E1349D52-422F-42E1-A695-D859E35D86DD}" destId="{CF1BE343-0116-43BD-9311-012F0AB2C6B7}" srcOrd="1" destOrd="0" presId="urn:microsoft.com/office/officeart/2005/8/layout/hList7"/>
    <dgm:cxn modelId="{14C787D3-6840-460E-8622-2B1236FBB77E}" srcId="{17934707-837B-4BCD-A07A-636D12BCC96B}" destId="{90F5DE68-3A3B-4368-9F1B-9F70E568FAE4}" srcOrd="2" destOrd="0" parTransId="{5F9D7F6D-F619-45FD-9C87-AD0A98AE5B61}" sibTransId="{67672997-5A5D-4B53-879E-91D592412F9C}"/>
    <dgm:cxn modelId="{2C6B62C0-2C3C-4BEE-8ECF-A73F6ED8B1F6}" type="presOf" srcId="{17934707-837B-4BCD-A07A-636D12BCC96B}" destId="{EDEE03DE-6416-4DD7-88C2-1D40A7135E88}" srcOrd="0" destOrd="0" presId="urn:microsoft.com/office/officeart/2005/8/layout/hList7"/>
    <dgm:cxn modelId="{7B690837-DF4F-4574-822E-2AD30CCCDA3B}" type="presOf" srcId="{8F3D2A13-32F3-4847-9E0E-997D87D1D4C2}" destId="{C13C6E79-3AE3-4EA0-936C-349AA27AF9CE}" srcOrd="0" destOrd="0" presId="urn:microsoft.com/office/officeart/2005/8/layout/hList7"/>
    <dgm:cxn modelId="{2DF70CE3-6D38-45FF-84FA-CB9C41B680F4}" type="presOf" srcId="{6FF47ABB-BC63-4458-9E24-106D96287B88}" destId="{504B1797-02A3-4257-B1FD-9865EE63D1EA}" srcOrd="1" destOrd="0" presId="urn:microsoft.com/office/officeart/2005/8/layout/hList7"/>
    <dgm:cxn modelId="{8A857101-2D3A-4BB8-8943-6AED30085A2A}" type="presOf" srcId="{8F3D2A13-32F3-4847-9E0E-997D87D1D4C2}" destId="{375F4A28-5394-45EB-A6C0-D3F0981711B5}" srcOrd="1" destOrd="0" presId="urn:microsoft.com/office/officeart/2005/8/layout/hList7"/>
    <dgm:cxn modelId="{CE960558-236B-4D5F-B6A2-CEAFDF740F88}" type="presOf" srcId="{90F5DE68-3A3B-4368-9F1B-9F70E568FAE4}" destId="{13D56A54-D491-4C15-BC3E-F08DD8167254}" srcOrd="1" destOrd="0" presId="urn:microsoft.com/office/officeart/2005/8/layout/hList7"/>
    <dgm:cxn modelId="{4A6B05B3-3101-433B-B10B-10DE1B150B5F}" type="presParOf" srcId="{EDEE03DE-6416-4DD7-88C2-1D40A7135E88}" destId="{EE4AF2BE-AC2B-40B8-8E97-F5BD53690117}" srcOrd="0" destOrd="0" presId="urn:microsoft.com/office/officeart/2005/8/layout/hList7"/>
    <dgm:cxn modelId="{7455CC2B-095B-40A6-A10E-7AEF7CC95584}" type="presParOf" srcId="{EDEE03DE-6416-4DD7-88C2-1D40A7135E88}" destId="{B246FD02-99C9-4609-B0CC-9D8E80768A09}" srcOrd="1" destOrd="0" presId="urn:microsoft.com/office/officeart/2005/8/layout/hList7"/>
    <dgm:cxn modelId="{3A087985-9DD5-40B2-A0D7-3F24F82D8EA8}" type="presParOf" srcId="{B246FD02-99C9-4609-B0CC-9D8E80768A09}" destId="{72A26A92-611D-4122-B85C-364C50866555}" srcOrd="0" destOrd="0" presId="urn:microsoft.com/office/officeart/2005/8/layout/hList7"/>
    <dgm:cxn modelId="{8AD0DFE7-660D-4427-BCA2-F98412C63D2F}" type="presParOf" srcId="{72A26A92-611D-4122-B85C-364C50866555}" destId="{C13C6E79-3AE3-4EA0-936C-349AA27AF9CE}" srcOrd="0" destOrd="0" presId="urn:microsoft.com/office/officeart/2005/8/layout/hList7"/>
    <dgm:cxn modelId="{C5B90ADB-5A77-4D1F-97E8-C3F57CB4FF36}" type="presParOf" srcId="{72A26A92-611D-4122-B85C-364C50866555}" destId="{375F4A28-5394-45EB-A6C0-D3F0981711B5}" srcOrd="1" destOrd="0" presId="urn:microsoft.com/office/officeart/2005/8/layout/hList7"/>
    <dgm:cxn modelId="{9C985A0F-3645-4A85-B133-EE86BD9DC441}" type="presParOf" srcId="{72A26A92-611D-4122-B85C-364C50866555}" destId="{659C789F-AB5D-4062-8284-9826F5A8393E}" srcOrd="2" destOrd="0" presId="urn:microsoft.com/office/officeart/2005/8/layout/hList7"/>
    <dgm:cxn modelId="{5FF8FA49-6234-4CB9-A91E-A5E4D7E41835}" type="presParOf" srcId="{72A26A92-611D-4122-B85C-364C50866555}" destId="{8B8D763F-E40A-43C2-BA9B-0C591BAACE30}" srcOrd="3" destOrd="0" presId="urn:microsoft.com/office/officeart/2005/8/layout/hList7"/>
    <dgm:cxn modelId="{CADB8228-DCEC-4C91-98DA-40F03809139D}" type="presParOf" srcId="{B246FD02-99C9-4609-B0CC-9D8E80768A09}" destId="{A9369F69-9362-45AE-8BBF-884A7289E14E}" srcOrd="1" destOrd="0" presId="urn:microsoft.com/office/officeart/2005/8/layout/hList7"/>
    <dgm:cxn modelId="{679E60EC-6872-42BE-AAAD-0B7A0F60F93D}" type="presParOf" srcId="{B246FD02-99C9-4609-B0CC-9D8E80768A09}" destId="{E02EF26E-F57C-41DD-BEC1-74D2E1DD646F}" srcOrd="2" destOrd="0" presId="urn:microsoft.com/office/officeart/2005/8/layout/hList7"/>
    <dgm:cxn modelId="{93FC365C-A8A4-48A6-984A-2B670C812151}" type="presParOf" srcId="{E02EF26E-F57C-41DD-BEC1-74D2E1DD646F}" destId="{98B687EC-4B15-4A0F-80B3-AFC2D8D0C25B}" srcOrd="0" destOrd="0" presId="urn:microsoft.com/office/officeart/2005/8/layout/hList7"/>
    <dgm:cxn modelId="{19C5E2D6-1E41-4BC6-8063-4589B09F5B1A}" type="presParOf" srcId="{E02EF26E-F57C-41DD-BEC1-74D2E1DD646F}" destId="{504B1797-02A3-4257-B1FD-9865EE63D1EA}" srcOrd="1" destOrd="0" presId="urn:microsoft.com/office/officeart/2005/8/layout/hList7"/>
    <dgm:cxn modelId="{D469155D-724B-4C9F-B21C-9859CF39FD31}" type="presParOf" srcId="{E02EF26E-F57C-41DD-BEC1-74D2E1DD646F}" destId="{161FE188-D12F-4503-8C21-79AA2BDA282C}" srcOrd="2" destOrd="0" presId="urn:microsoft.com/office/officeart/2005/8/layout/hList7"/>
    <dgm:cxn modelId="{5ED7A5A0-2D37-4574-9389-CBDC15562AFF}" type="presParOf" srcId="{E02EF26E-F57C-41DD-BEC1-74D2E1DD646F}" destId="{CADF2FA3-0200-463C-8D47-B4C0F4A8668B}" srcOrd="3" destOrd="0" presId="urn:microsoft.com/office/officeart/2005/8/layout/hList7"/>
    <dgm:cxn modelId="{FF416369-C512-454C-903A-799A23F890FE}" type="presParOf" srcId="{B246FD02-99C9-4609-B0CC-9D8E80768A09}" destId="{B6885874-6C37-47A0-A9C5-C7F9A06F92FB}" srcOrd="3" destOrd="0" presId="urn:microsoft.com/office/officeart/2005/8/layout/hList7"/>
    <dgm:cxn modelId="{7E6D8EE0-C788-4441-A77A-C2B6DB42A05A}" type="presParOf" srcId="{B246FD02-99C9-4609-B0CC-9D8E80768A09}" destId="{7099B774-D45C-4819-BA5A-B709288C1FD3}" srcOrd="4" destOrd="0" presId="urn:microsoft.com/office/officeart/2005/8/layout/hList7"/>
    <dgm:cxn modelId="{C2BEE4AF-B40A-48F6-BB87-34684C34986E}" type="presParOf" srcId="{7099B774-D45C-4819-BA5A-B709288C1FD3}" destId="{99362527-8595-4FD6-9515-46C56B540B8E}" srcOrd="0" destOrd="0" presId="urn:microsoft.com/office/officeart/2005/8/layout/hList7"/>
    <dgm:cxn modelId="{9F6FBF74-B43A-432E-B858-8DAC12D44112}" type="presParOf" srcId="{7099B774-D45C-4819-BA5A-B709288C1FD3}" destId="{13D56A54-D491-4C15-BC3E-F08DD8167254}" srcOrd="1" destOrd="0" presId="urn:microsoft.com/office/officeart/2005/8/layout/hList7"/>
    <dgm:cxn modelId="{E1C0B2C5-1236-4147-88D3-41453233DA73}" type="presParOf" srcId="{7099B774-D45C-4819-BA5A-B709288C1FD3}" destId="{4371169A-C14B-44D3-8D1D-F9DA087AC941}" srcOrd="2" destOrd="0" presId="urn:microsoft.com/office/officeart/2005/8/layout/hList7"/>
    <dgm:cxn modelId="{2F7671AA-3101-4B29-8C9F-96827B9E566A}" type="presParOf" srcId="{7099B774-D45C-4819-BA5A-B709288C1FD3}" destId="{667731FB-692B-43FC-AF5E-B7C35A950A0A}" srcOrd="3" destOrd="0" presId="urn:microsoft.com/office/officeart/2005/8/layout/hList7"/>
    <dgm:cxn modelId="{F537F63F-89AD-49CD-B374-695E60CBCF97}" type="presParOf" srcId="{B246FD02-99C9-4609-B0CC-9D8E80768A09}" destId="{680AD908-C1B8-43A6-B1A0-EC17DA12EADC}" srcOrd="5" destOrd="0" presId="urn:microsoft.com/office/officeart/2005/8/layout/hList7"/>
    <dgm:cxn modelId="{D25B950B-08CC-4779-AB8D-54BE7995CEE1}" type="presParOf" srcId="{B246FD02-99C9-4609-B0CC-9D8E80768A09}" destId="{356D9DFA-B165-479B-A645-E49DB92E09A6}" srcOrd="6" destOrd="0" presId="urn:microsoft.com/office/officeart/2005/8/layout/hList7"/>
    <dgm:cxn modelId="{53DEFE47-DA14-4FE0-9734-9D2AF9491B29}" type="presParOf" srcId="{356D9DFA-B165-479B-A645-E49DB92E09A6}" destId="{DBF4CD0D-7152-4349-8E4D-F789578A6348}" srcOrd="0" destOrd="0" presId="urn:microsoft.com/office/officeart/2005/8/layout/hList7"/>
    <dgm:cxn modelId="{8B1D6C23-0A16-4914-B8FC-3DAE977D2B39}" type="presParOf" srcId="{356D9DFA-B165-479B-A645-E49DB92E09A6}" destId="{CF1BE343-0116-43BD-9311-012F0AB2C6B7}" srcOrd="1" destOrd="0" presId="urn:microsoft.com/office/officeart/2005/8/layout/hList7"/>
    <dgm:cxn modelId="{E081B0CA-5A74-415B-9538-DCBA9E5AF7B2}" type="presParOf" srcId="{356D9DFA-B165-479B-A645-E49DB92E09A6}" destId="{F212429B-37E4-491B-82DC-48B8FA0A5E08}" srcOrd="2" destOrd="0" presId="urn:microsoft.com/office/officeart/2005/8/layout/hList7"/>
    <dgm:cxn modelId="{DA29F35C-76EE-4DE6-A253-74ADD18C9D61}" type="presParOf" srcId="{356D9DFA-B165-479B-A645-E49DB92E09A6}" destId="{E61F2B36-88E4-4F88-B6FD-BBCF6D41F4E0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3DAEE52-3FBF-447B-8486-98A17A42036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0ADBD73-9598-4C32-9345-09CAB13159A5}">
      <dgm:prSet custT="1"/>
      <dgm:spPr/>
      <dgm:t>
        <a:bodyPr/>
        <a:lstStyle/>
        <a:p>
          <a:pPr rtl="0"/>
          <a:r>
            <a:rPr lang="th-TH" sz="2100" dirty="0" smtClean="0"/>
            <a:t>เป็นภาระผูกพันที่หน่วยงานส่งผู้ป่วยเพื่อการรักษาต่อ</a:t>
          </a:r>
        </a:p>
        <a:p>
          <a:pPr rtl="0"/>
          <a:r>
            <a:rPr lang="en-US" sz="1600" dirty="0" smtClean="0">
              <a:solidFill>
                <a:srgbClr val="FF0000"/>
              </a:solidFill>
              <a:hlinkClick xmlns:r="http://schemas.openxmlformats.org/officeDocument/2006/relationships" r:id="rId1" action="ppaction://hlinkfile"/>
            </a:rPr>
            <a:t>Flow chart</a:t>
          </a:r>
          <a:endParaRPr lang="th-TH" sz="1600" dirty="0">
            <a:solidFill>
              <a:srgbClr val="FF0000"/>
            </a:solidFill>
          </a:endParaRPr>
        </a:p>
      </dgm:t>
    </dgm:pt>
    <dgm:pt modelId="{F6BD347A-C3A7-45EE-97CE-2333733BFE4D}" type="parTrans" cxnId="{382AE4EB-3797-42E0-AF25-FF31C8FF1786}">
      <dgm:prSet/>
      <dgm:spPr/>
      <dgm:t>
        <a:bodyPr/>
        <a:lstStyle/>
        <a:p>
          <a:endParaRPr lang="th-TH"/>
        </a:p>
      </dgm:t>
    </dgm:pt>
    <dgm:pt modelId="{59A0FB77-E0DA-469E-B5D2-B4EE6D846139}" type="sibTrans" cxnId="{382AE4EB-3797-42E0-AF25-FF31C8FF1786}">
      <dgm:prSet/>
      <dgm:spPr/>
      <dgm:t>
        <a:bodyPr/>
        <a:lstStyle/>
        <a:p>
          <a:endParaRPr lang="th-TH"/>
        </a:p>
      </dgm:t>
    </dgm:pt>
    <dgm:pt modelId="{7F787CB7-35EA-4D1E-B957-EDE3AD9E76DB}">
      <dgm:prSet/>
      <dgm:spPr/>
      <dgm:t>
        <a:bodyPr/>
        <a:lstStyle/>
        <a:p>
          <a:pPr rtl="0"/>
          <a:r>
            <a:rPr lang="th-TH" b="1" dirty="0" smtClean="0">
              <a:solidFill>
                <a:srgbClr val="FFFF00"/>
              </a:solidFill>
            </a:rPr>
            <a:t>การรับรู้..</a:t>
          </a:r>
          <a:endParaRPr lang="th-TH" dirty="0">
            <a:solidFill>
              <a:srgbClr val="FFFF00"/>
            </a:solidFill>
          </a:endParaRPr>
        </a:p>
      </dgm:t>
    </dgm:pt>
    <dgm:pt modelId="{F6E47544-D967-43F5-93BA-BEB6407A2436}" type="parTrans" cxnId="{F54E69F1-0D11-4FD5-8E8B-3CF2ED0E03A8}">
      <dgm:prSet/>
      <dgm:spPr/>
      <dgm:t>
        <a:bodyPr/>
        <a:lstStyle/>
        <a:p>
          <a:endParaRPr lang="th-TH"/>
        </a:p>
      </dgm:t>
    </dgm:pt>
    <dgm:pt modelId="{93D936B1-EE85-43D2-923F-959F4BD2D93F}" type="sibTrans" cxnId="{F54E69F1-0D11-4FD5-8E8B-3CF2ED0E03A8}">
      <dgm:prSet/>
      <dgm:spPr/>
      <dgm:t>
        <a:bodyPr/>
        <a:lstStyle/>
        <a:p>
          <a:endParaRPr lang="th-TH"/>
        </a:p>
      </dgm:t>
    </dgm:pt>
    <dgm:pt modelId="{CAD1723C-4FF7-4814-A157-8CEC5D47E27F}">
      <dgm:prSet/>
      <dgm:spPr/>
      <dgm:t>
        <a:bodyPr/>
        <a:lstStyle/>
        <a:p>
          <a:pPr rtl="0"/>
          <a:r>
            <a:rPr lang="th-TH" dirty="0" smtClean="0"/>
            <a:t>เมื่อได้รับหนังสือเรียกเก็บจากหน่วยงานที่รับการรักษาต่อ</a:t>
          </a:r>
          <a:endParaRPr lang="th-TH" dirty="0"/>
        </a:p>
      </dgm:t>
    </dgm:pt>
    <dgm:pt modelId="{DF7A80EE-B404-410A-94BE-BABCBB78CFF6}" type="parTrans" cxnId="{86A470EB-1171-4412-BB7D-32AB26567838}">
      <dgm:prSet/>
      <dgm:spPr/>
      <dgm:t>
        <a:bodyPr/>
        <a:lstStyle/>
        <a:p>
          <a:endParaRPr lang="th-TH"/>
        </a:p>
      </dgm:t>
    </dgm:pt>
    <dgm:pt modelId="{D2ED7B4C-E3A7-4E88-B70D-EF1504CDAC14}" type="sibTrans" cxnId="{86A470EB-1171-4412-BB7D-32AB26567838}">
      <dgm:prSet/>
      <dgm:spPr/>
      <dgm:t>
        <a:bodyPr/>
        <a:lstStyle/>
        <a:p>
          <a:endParaRPr lang="th-TH"/>
        </a:p>
      </dgm:t>
    </dgm:pt>
    <dgm:pt modelId="{F6839E7A-4DDA-4104-9EB4-DF1DCF0B925B}" type="pres">
      <dgm:prSet presAssocID="{D3DAEE52-3FBF-447B-8486-98A17A42036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9FAE56B-1002-414B-A17A-D8A0F5390C29}" type="pres">
      <dgm:prSet presAssocID="{D3DAEE52-3FBF-447B-8486-98A17A420368}" presName="arrow" presStyleLbl="bgShp" presStyleIdx="0" presStyleCnt="1" custLinFactNeighborX="7647" custLinFactNeighborY="-1629"/>
      <dgm:spPr/>
    </dgm:pt>
    <dgm:pt modelId="{85EA8FFF-EADE-4106-ADC0-28398DBB70E0}" type="pres">
      <dgm:prSet presAssocID="{D3DAEE52-3FBF-447B-8486-98A17A420368}" presName="linearProcess" presStyleCnt="0"/>
      <dgm:spPr/>
    </dgm:pt>
    <dgm:pt modelId="{DD439470-925B-4637-AF6D-85974EE1CFE0}" type="pres">
      <dgm:prSet presAssocID="{F0ADBD73-9598-4C32-9345-09CAB13159A5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DAD959A-51CF-4399-956A-FA0EAC78D086}" type="pres">
      <dgm:prSet presAssocID="{59A0FB77-E0DA-469E-B5D2-B4EE6D846139}" presName="sibTrans" presStyleCnt="0"/>
      <dgm:spPr/>
    </dgm:pt>
    <dgm:pt modelId="{FF389B9F-3C5A-4CDE-B138-40D6245CC928}" type="pres">
      <dgm:prSet presAssocID="{7F787CB7-35EA-4D1E-B957-EDE3AD9E76DB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ED5D223-B957-4D02-8020-BC3F3FFBE869}" type="presOf" srcId="{F0ADBD73-9598-4C32-9345-09CAB13159A5}" destId="{DD439470-925B-4637-AF6D-85974EE1CFE0}" srcOrd="0" destOrd="0" presId="urn:microsoft.com/office/officeart/2005/8/layout/hProcess9"/>
    <dgm:cxn modelId="{EB4D12FF-2F33-43F8-8283-F6AE4A96531F}" type="presOf" srcId="{D3DAEE52-3FBF-447B-8486-98A17A420368}" destId="{F6839E7A-4DDA-4104-9EB4-DF1DCF0B925B}" srcOrd="0" destOrd="0" presId="urn:microsoft.com/office/officeart/2005/8/layout/hProcess9"/>
    <dgm:cxn modelId="{BAD41CE1-6B89-4793-9523-0F1AF35A3969}" type="presOf" srcId="{CAD1723C-4FF7-4814-A157-8CEC5D47E27F}" destId="{FF389B9F-3C5A-4CDE-B138-40D6245CC928}" srcOrd="0" destOrd="1" presId="urn:microsoft.com/office/officeart/2005/8/layout/hProcess9"/>
    <dgm:cxn modelId="{47E5FAC4-01B9-4B66-8AD7-0CA4CAE6DA40}" type="presOf" srcId="{7F787CB7-35EA-4D1E-B957-EDE3AD9E76DB}" destId="{FF389B9F-3C5A-4CDE-B138-40D6245CC928}" srcOrd="0" destOrd="0" presId="urn:microsoft.com/office/officeart/2005/8/layout/hProcess9"/>
    <dgm:cxn modelId="{86A470EB-1171-4412-BB7D-32AB26567838}" srcId="{7F787CB7-35EA-4D1E-B957-EDE3AD9E76DB}" destId="{CAD1723C-4FF7-4814-A157-8CEC5D47E27F}" srcOrd="0" destOrd="0" parTransId="{DF7A80EE-B404-410A-94BE-BABCBB78CFF6}" sibTransId="{D2ED7B4C-E3A7-4E88-B70D-EF1504CDAC14}"/>
    <dgm:cxn modelId="{F54E69F1-0D11-4FD5-8E8B-3CF2ED0E03A8}" srcId="{D3DAEE52-3FBF-447B-8486-98A17A420368}" destId="{7F787CB7-35EA-4D1E-B957-EDE3AD9E76DB}" srcOrd="1" destOrd="0" parTransId="{F6E47544-D967-43F5-93BA-BEB6407A2436}" sibTransId="{93D936B1-EE85-43D2-923F-959F4BD2D93F}"/>
    <dgm:cxn modelId="{382AE4EB-3797-42E0-AF25-FF31C8FF1786}" srcId="{D3DAEE52-3FBF-447B-8486-98A17A420368}" destId="{F0ADBD73-9598-4C32-9345-09CAB13159A5}" srcOrd="0" destOrd="0" parTransId="{F6BD347A-C3A7-45EE-97CE-2333733BFE4D}" sibTransId="{59A0FB77-E0DA-469E-B5D2-B4EE6D846139}"/>
    <dgm:cxn modelId="{F9C1B5FB-413D-4E73-ACF6-3F5B83707249}" type="presParOf" srcId="{F6839E7A-4DDA-4104-9EB4-DF1DCF0B925B}" destId="{39FAE56B-1002-414B-A17A-D8A0F5390C29}" srcOrd="0" destOrd="0" presId="urn:microsoft.com/office/officeart/2005/8/layout/hProcess9"/>
    <dgm:cxn modelId="{29F17518-3EC2-4BA0-8F4C-4D87DB88731A}" type="presParOf" srcId="{F6839E7A-4DDA-4104-9EB4-DF1DCF0B925B}" destId="{85EA8FFF-EADE-4106-ADC0-28398DBB70E0}" srcOrd="1" destOrd="0" presId="urn:microsoft.com/office/officeart/2005/8/layout/hProcess9"/>
    <dgm:cxn modelId="{C2A8831E-2E27-4E70-AA6B-A7070F7A5F1B}" type="presParOf" srcId="{85EA8FFF-EADE-4106-ADC0-28398DBB70E0}" destId="{DD439470-925B-4637-AF6D-85974EE1CFE0}" srcOrd="0" destOrd="0" presId="urn:microsoft.com/office/officeart/2005/8/layout/hProcess9"/>
    <dgm:cxn modelId="{980CC1F4-E784-4C68-B7D9-93ECA7CDDB0D}" type="presParOf" srcId="{85EA8FFF-EADE-4106-ADC0-28398DBB70E0}" destId="{2DAD959A-51CF-4399-956A-FA0EAC78D086}" srcOrd="1" destOrd="0" presId="urn:microsoft.com/office/officeart/2005/8/layout/hProcess9"/>
    <dgm:cxn modelId="{3985453E-E91F-4E25-852F-4AAEE8AF768B}" type="presParOf" srcId="{85EA8FFF-EADE-4106-ADC0-28398DBB70E0}" destId="{FF389B9F-3C5A-4CDE-B138-40D6245CC928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0A8A464-A8EF-4BD6-85A0-216CBFA4BD0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3128E468-45B0-46AE-9048-16CEC495C29A}">
      <dgm:prSet/>
      <dgm:spPr/>
      <dgm:t>
        <a:bodyPr/>
        <a:lstStyle/>
        <a:p>
          <a:pPr rtl="0"/>
          <a:r>
            <a:rPr lang="th-TH" dirty="0" smtClean="0"/>
            <a:t> </a:t>
          </a:r>
          <a:r>
            <a:rPr lang="en-US" dirty="0" smtClean="0"/>
            <a:t>&gt;&gt;.</a:t>
          </a:r>
          <a:r>
            <a:rPr lang="th-TH" dirty="0" smtClean="0"/>
            <a:t>วันที่ธุรการลงรับหนังสือ</a:t>
          </a:r>
          <a:endParaRPr lang="th-TH" dirty="0"/>
        </a:p>
      </dgm:t>
    </dgm:pt>
    <dgm:pt modelId="{3133B037-86BF-45CE-8A72-5043D242EB53}" type="parTrans" cxnId="{BBF72619-ADC4-497C-8957-1A0A3761C624}">
      <dgm:prSet/>
      <dgm:spPr/>
      <dgm:t>
        <a:bodyPr/>
        <a:lstStyle/>
        <a:p>
          <a:endParaRPr lang="th-TH"/>
        </a:p>
      </dgm:t>
    </dgm:pt>
    <dgm:pt modelId="{546C250B-B1FB-4FA9-A8C2-2F2AAA5FE144}" type="sibTrans" cxnId="{BBF72619-ADC4-497C-8957-1A0A3761C624}">
      <dgm:prSet/>
      <dgm:spPr/>
      <dgm:t>
        <a:bodyPr/>
        <a:lstStyle/>
        <a:p>
          <a:endParaRPr lang="th-TH"/>
        </a:p>
      </dgm:t>
    </dgm:pt>
    <dgm:pt modelId="{D9B5C037-6CF5-4A94-A668-A21698CB8866}">
      <dgm:prSet/>
      <dgm:spPr/>
      <dgm:t>
        <a:bodyPr/>
        <a:lstStyle/>
        <a:p>
          <a:pPr rtl="0"/>
          <a:r>
            <a:rPr lang="th-TH" dirty="0" smtClean="0"/>
            <a:t> </a:t>
          </a:r>
          <a:r>
            <a:rPr lang="en-US" dirty="0" smtClean="0"/>
            <a:t>&gt;&gt;.</a:t>
          </a:r>
          <a:r>
            <a:rPr lang="th-TH" dirty="0" smtClean="0"/>
            <a:t>วันที่งานประกันสุขภาพ/งานจัดเก็บรายได้ ลงรับหนังสือ</a:t>
          </a:r>
          <a:endParaRPr lang="th-TH" dirty="0"/>
        </a:p>
      </dgm:t>
    </dgm:pt>
    <dgm:pt modelId="{8AF904A4-EA5E-4B7A-97DE-CEAB49972A87}" type="parTrans" cxnId="{0527E979-46EF-4261-9C07-2E18FF8DBCA0}">
      <dgm:prSet/>
      <dgm:spPr/>
      <dgm:t>
        <a:bodyPr/>
        <a:lstStyle/>
        <a:p>
          <a:endParaRPr lang="th-TH"/>
        </a:p>
      </dgm:t>
    </dgm:pt>
    <dgm:pt modelId="{C6991E17-889D-4C9F-961A-ACF22F5F1F7F}" type="sibTrans" cxnId="{0527E979-46EF-4261-9C07-2E18FF8DBCA0}">
      <dgm:prSet/>
      <dgm:spPr/>
      <dgm:t>
        <a:bodyPr/>
        <a:lstStyle/>
        <a:p>
          <a:endParaRPr lang="th-TH"/>
        </a:p>
      </dgm:t>
    </dgm:pt>
    <dgm:pt modelId="{EC1026B8-43F1-4FE0-9944-CB5431D0834B}">
      <dgm:prSet/>
      <dgm:spPr/>
      <dgm:t>
        <a:bodyPr/>
        <a:lstStyle/>
        <a:p>
          <a:pPr rtl="0"/>
          <a:r>
            <a:rPr lang="en-US" dirty="0" smtClean="0"/>
            <a:t>&gt;&gt;.</a:t>
          </a:r>
          <a:r>
            <a:rPr lang="th-TH" dirty="0" smtClean="0"/>
            <a:t>วันที่งานการเงินลงรับหนังสือ</a:t>
          </a:r>
          <a:endParaRPr lang="th-TH" dirty="0"/>
        </a:p>
      </dgm:t>
    </dgm:pt>
    <dgm:pt modelId="{6F19C63B-76B4-4605-AEDF-D3B3DF232DBC}" type="parTrans" cxnId="{BD3E0A66-E98C-43BA-B226-DD56AA21771D}">
      <dgm:prSet/>
      <dgm:spPr/>
      <dgm:t>
        <a:bodyPr/>
        <a:lstStyle/>
        <a:p>
          <a:endParaRPr lang="th-TH"/>
        </a:p>
      </dgm:t>
    </dgm:pt>
    <dgm:pt modelId="{7BC08C85-DB38-482F-BDB8-FD27E9F4066F}" type="sibTrans" cxnId="{BD3E0A66-E98C-43BA-B226-DD56AA21771D}">
      <dgm:prSet/>
      <dgm:spPr/>
      <dgm:t>
        <a:bodyPr/>
        <a:lstStyle/>
        <a:p>
          <a:endParaRPr lang="th-TH"/>
        </a:p>
      </dgm:t>
    </dgm:pt>
    <dgm:pt modelId="{3DAD0B9A-C31C-4DE8-A798-E6E24F384C54}" type="pres">
      <dgm:prSet presAssocID="{60A8A464-A8EF-4BD6-85A0-216CBFA4BD0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62721E4-67F3-4176-80BE-B49553FE5557}" type="pres">
      <dgm:prSet presAssocID="{3128E468-45B0-46AE-9048-16CEC495C29A}" presName="parentText" presStyleLbl="node1" presStyleIdx="0" presStyleCnt="3" custScaleX="100000" custScaleY="89165" custLinFactNeighborY="-8149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5B06B9F-34B6-4F19-ADB7-AD57EFA3B039}" type="pres">
      <dgm:prSet presAssocID="{546C250B-B1FB-4FA9-A8C2-2F2AAA5FE144}" presName="spacer" presStyleCnt="0"/>
      <dgm:spPr/>
    </dgm:pt>
    <dgm:pt modelId="{CFFDE520-B74F-4D8A-921D-094C5541398C}" type="pres">
      <dgm:prSet presAssocID="{D9B5C037-6CF5-4A94-A668-A21698CB8866}" presName="parentText" presStyleLbl="node1" presStyleIdx="1" presStyleCnt="3" custScaleX="100000" custScaleY="94702" custLinFactNeighborY="-8149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09E6A18-64EA-4E12-BE89-4BE26DCDF5E3}" type="pres">
      <dgm:prSet presAssocID="{C6991E17-889D-4C9F-961A-ACF22F5F1F7F}" presName="spacer" presStyleCnt="0"/>
      <dgm:spPr/>
    </dgm:pt>
    <dgm:pt modelId="{31CF0541-8CC7-4F6D-9C75-0BCA2813B1A1}" type="pres">
      <dgm:prSet presAssocID="{EC1026B8-43F1-4FE0-9944-CB5431D0834B}" presName="parentText" presStyleLbl="node1" presStyleIdx="2" presStyleCnt="3" custScaleX="100000" custScaleY="89409" custLinFactNeighborX="-1887" custLinFactNeighborY="-2218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D3E0A66-E98C-43BA-B226-DD56AA21771D}" srcId="{60A8A464-A8EF-4BD6-85A0-216CBFA4BD0B}" destId="{EC1026B8-43F1-4FE0-9944-CB5431D0834B}" srcOrd="2" destOrd="0" parTransId="{6F19C63B-76B4-4605-AEDF-D3B3DF232DBC}" sibTransId="{7BC08C85-DB38-482F-BDB8-FD27E9F4066F}"/>
    <dgm:cxn modelId="{6D1BF1B6-1F45-43BA-96AB-94FB2FE7F73F}" type="presOf" srcId="{D9B5C037-6CF5-4A94-A668-A21698CB8866}" destId="{CFFDE520-B74F-4D8A-921D-094C5541398C}" srcOrd="0" destOrd="0" presId="urn:microsoft.com/office/officeart/2005/8/layout/vList2"/>
    <dgm:cxn modelId="{0B39B871-DE6A-42BB-A3BF-9E3B2D0274F9}" type="presOf" srcId="{60A8A464-A8EF-4BD6-85A0-216CBFA4BD0B}" destId="{3DAD0B9A-C31C-4DE8-A798-E6E24F384C54}" srcOrd="0" destOrd="0" presId="urn:microsoft.com/office/officeart/2005/8/layout/vList2"/>
    <dgm:cxn modelId="{0527E979-46EF-4261-9C07-2E18FF8DBCA0}" srcId="{60A8A464-A8EF-4BD6-85A0-216CBFA4BD0B}" destId="{D9B5C037-6CF5-4A94-A668-A21698CB8866}" srcOrd="1" destOrd="0" parTransId="{8AF904A4-EA5E-4B7A-97DE-CEAB49972A87}" sibTransId="{C6991E17-889D-4C9F-961A-ACF22F5F1F7F}"/>
    <dgm:cxn modelId="{4088BE3E-E90B-475F-B449-686D19A94DA0}" type="presOf" srcId="{3128E468-45B0-46AE-9048-16CEC495C29A}" destId="{462721E4-67F3-4176-80BE-B49553FE5557}" srcOrd="0" destOrd="0" presId="urn:microsoft.com/office/officeart/2005/8/layout/vList2"/>
    <dgm:cxn modelId="{BBF72619-ADC4-497C-8957-1A0A3761C624}" srcId="{60A8A464-A8EF-4BD6-85A0-216CBFA4BD0B}" destId="{3128E468-45B0-46AE-9048-16CEC495C29A}" srcOrd="0" destOrd="0" parTransId="{3133B037-86BF-45CE-8A72-5043D242EB53}" sibTransId="{546C250B-B1FB-4FA9-A8C2-2F2AAA5FE144}"/>
    <dgm:cxn modelId="{AD7A2B82-0C38-4E43-A1AA-5EBA37CBC2AD}" type="presOf" srcId="{EC1026B8-43F1-4FE0-9944-CB5431D0834B}" destId="{31CF0541-8CC7-4F6D-9C75-0BCA2813B1A1}" srcOrd="0" destOrd="0" presId="urn:microsoft.com/office/officeart/2005/8/layout/vList2"/>
    <dgm:cxn modelId="{FE36670E-F8A7-4E72-ABBC-DBAB0C4E68BE}" type="presParOf" srcId="{3DAD0B9A-C31C-4DE8-A798-E6E24F384C54}" destId="{462721E4-67F3-4176-80BE-B49553FE5557}" srcOrd="0" destOrd="0" presId="urn:microsoft.com/office/officeart/2005/8/layout/vList2"/>
    <dgm:cxn modelId="{B3615A54-DCC2-4F7F-A083-E48256426FC6}" type="presParOf" srcId="{3DAD0B9A-C31C-4DE8-A798-E6E24F384C54}" destId="{35B06B9F-34B6-4F19-ADB7-AD57EFA3B039}" srcOrd="1" destOrd="0" presId="urn:microsoft.com/office/officeart/2005/8/layout/vList2"/>
    <dgm:cxn modelId="{F01A3A69-85B9-4F30-9445-02498190B601}" type="presParOf" srcId="{3DAD0B9A-C31C-4DE8-A798-E6E24F384C54}" destId="{CFFDE520-B74F-4D8A-921D-094C5541398C}" srcOrd="2" destOrd="0" presId="urn:microsoft.com/office/officeart/2005/8/layout/vList2"/>
    <dgm:cxn modelId="{521FED1D-ED3F-4CCA-A9CA-FD2ED374E1A3}" type="presParOf" srcId="{3DAD0B9A-C31C-4DE8-A798-E6E24F384C54}" destId="{909E6A18-64EA-4E12-BE89-4BE26DCDF5E3}" srcOrd="3" destOrd="0" presId="urn:microsoft.com/office/officeart/2005/8/layout/vList2"/>
    <dgm:cxn modelId="{937F1A4A-8A41-4D7E-94F1-804E68240786}" type="presParOf" srcId="{3DAD0B9A-C31C-4DE8-A798-E6E24F384C54}" destId="{31CF0541-8CC7-4F6D-9C75-0BCA2813B1A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DBDB450-AE20-4D38-836C-4180410E9E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9CC3BA8-94E2-4A9B-AC51-61FCA810C68D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</a:t>
          </a:r>
          <a:r>
            <a:rPr lang="en-US" dirty="0" smtClean="0">
              <a:solidFill>
                <a:srgbClr val="FF0000"/>
              </a:solidFill>
            </a:rPr>
            <a:t>. </a:t>
          </a:r>
          <a:r>
            <a:rPr lang="th-TH" dirty="0" smtClean="0">
              <a:solidFill>
                <a:srgbClr val="FF0000"/>
              </a:solidFill>
            </a:rPr>
            <a:t>รายได้ค่ารักษาแรงงานต่างด้าวรับล่วงหน้า  (2103010103.502)</a:t>
          </a:r>
        </a:p>
        <a:p>
          <a:pPr rtl="0"/>
          <a:r>
            <a:rPr lang="en-US" dirty="0" smtClean="0">
              <a:solidFill>
                <a:srgbClr val="FF0000"/>
              </a:solidFill>
            </a:rPr>
            <a:t>       Cr. </a:t>
          </a:r>
          <a:r>
            <a:rPr lang="th-TH" dirty="0" smtClean="0">
              <a:solidFill>
                <a:srgbClr val="FF0000"/>
              </a:solidFill>
            </a:rPr>
            <a:t>เจ้าหนี้ค่ารักษา-แรงงานต่างด้าวใน </a:t>
          </a:r>
          <a:r>
            <a:rPr lang="th-TH" b="1" dirty="0" smtClean="0">
              <a:solidFill>
                <a:srgbClr val="FF0000"/>
              </a:solidFill>
            </a:rPr>
            <a:t>/</a:t>
          </a:r>
          <a:r>
            <a:rPr lang="th-TH" dirty="0" smtClean="0">
              <a:solidFill>
                <a:srgbClr val="FF0000"/>
              </a:solidFill>
            </a:rPr>
            <a:t> นอกสังกัด </a:t>
          </a:r>
          <a:r>
            <a:rPr lang="th-TH" dirty="0" err="1" smtClean="0">
              <a:solidFill>
                <a:srgbClr val="FF0000"/>
              </a:solidFill>
            </a:rPr>
            <a:t>สธ</a:t>
          </a:r>
          <a:r>
            <a:rPr lang="th-TH" dirty="0" smtClean="0">
              <a:solidFill>
                <a:srgbClr val="FF0000"/>
              </a:solidFill>
            </a:rPr>
            <a:t>. (2101020199.501/502)</a:t>
          </a:r>
          <a:endParaRPr lang="th-TH" dirty="0">
            <a:solidFill>
              <a:srgbClr val="FF0000"/>
            </a:solidFill>
          </a:endParaRPr>
        </a:p>
      </dgm:t>
    </dgm:pt>
    <dgm:pt modelId="{361F3F4A-A11A-4210-B57E-14BD4FBAF544}" type="parTrans" cxnId="{833A076E-921D-4F64-8904-F905500B68E1}">
      <dgm:prSet/>
      <dgm:spPr/>
      <dgm:t>
        <a:bodyPr/>
        <a:lstStyle/>
        <a:p>
          <a:endParaRPr lang="th-TH"/>
        </a:p>
      </dgm:t>
    </dgm:pt>
    <dgm:pt modelId="{2C625406-8B92-41B1-83A0-DCBA6008EFB2}" type="sibTrans" cxnId="{833A076E-921D-4F64-8904-F905500B68E1}">
      <dgm:prSet/>
      <dgm:spPr/>
      <dgm:t>
        <a:bodyPr/>
        <a:lstStyle/>
        <a:p>
          <a:endParaRPr lang="th-TH"/>
        </a:p>
      </dgm:t>
    </dgm:pt>
    <dgm:pt modelId="{6414B9E5-75D4-4935-BACF-AF995D30CA12}" type="pres">
      <dgm:prSet presAssocID="{4DBDB450-AE20-4D38-836C-4180410E9E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43A070E-2B55-4718-98E7-6D63221D9746}" type="pres">
      <dgm:prSet presAssocID="{09CC3BA8-94E2-4A9B-AC51-61FCA810C68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33A076E-921D-4F64-8904-F905500B68E1}" srcId="{4DBDB450-AE20-4D38-836C-4180410E9E4A}" destId="{09CC3BA8-94E2-4A9B-AC51-61FCA810C68D}" srcOrd="0" destOrd="0" parTransId="{361F3F4A-A11A-4210-B57E-14BD4FBAF544}" sibTransId="{2C625406-8B92-41B1-83A0-DCBA6008EFB2}"/>
    <dgm:cxn modelId="{798E86C3-2B2A-4C2C-BE81-137839C3E82C}" type="presOf" srcId="{09CC3BA8-94E2-4A9B-AC51-61FCA810C68D}" destId="{443A070E-2B55-4718-98E7-6D63221D9746}" srcOrd="0" destOrd="0" presId="urn:microsoft.com/office/officeart/2005/8/layout/vList2"/>
    <dgm:cxn modelId="{9EA55987-477F-4827-9D18-32371D4ADBDA}" type="presOf" srcId="{4DBDB450-AE20-4D38-836C-4180410E9E4A}" destId="{6414B9E5-75D4-4935-BACF-AF995D30CA12}" srcOrd="0" destOrd="0" presId="urn:microsoft.com/office/officeart/2005/8/layout/vList2"/>
    <dgm:cxn modelId="{A7FCACA6-0A72-4EC1-9F37-F881C1D93BF0}" type="presParOf" srcId="{6414B9E5-75D4-4935-BACF-AF995D30CA12}" destId="{443A070E-2B55-4718-98E7-6D63221D97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FE313C-573A-4D74-92A4-67EE56A8A42E}">
      <dsp:nvSpPr>
        <dsp:cNvPr id="0" name=""/>
        <dsp:cNvSpPr/>
      </dsp:nvSpPr>
      <dsp:spPr>
        <a:xfrm>
          <a:off x="0" y="76201"/>
          <a:ext cx="8686800" cy="13176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500" b="1" kern="1200" dirty="0" smtClean="0"/>
            <a:t>การจัดทำบัญชีเจ้าหนี้การค้า ค่าใช้จ่ายค้างจ่ายและหนี้สินอื่น ๆ </a:t>
          </a:r>
          <a:endParaRPr lang="th-TH" sz="3500" kern="1200" dirty="0"/>
        </a:p>
      </dsp:txBody>
      <dsp:txXfrm>
        <a:off x="64321" y="140522"/>
        <a:ext cx="8558158" cy="118897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DFA5FE-387E-46E8-8D36-1F78FFDD74F2}">
      <dsp:nvSpPr>
        <dsp:cNvPr id="0" name=""/>
        <dsp:cNvSpPr/>
      </dsp:nvSpPr>
      <dsp:spPr>
        <a:xfrm>
          <a:off x="0" y="0"/>
          <a:ext cx="7924800" cy="1421550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Dr.</a:t>
          </a:r>
          <a:r>
            <a:rPr lang="th-TH" sz="2700" kern="1200" dirty="0" smtClean="0"/>
            <a:t>เจ้าหนี้ค่ารักษาแรงงานต่างด้าวใน </a:t>
          </a:r>
          <a:r>
            <a:rPr lang="th-TH" sz="2700" b="1" kern="1200" dirty="0" smtClean="0"/>
            <a:t>/</a:t>
          </a:r>
          <a:r>
            <a:rPr lang="th-TH" sz="2700" kern="1200" dirty="0" smtClean="0"/>
            <a:t> นอกสังกัด </a:t>
          </a:r>
          <a:r>
            <a:rPr lang="th-TH" sz="2700" kern="1200" dirty="0" err="1" smtClean="0"/>
            <a:t>สธ</a:t>
          </a:r>
          <a:r>
            <a:rPr lang="th-TH" sz="2700" kern="1200" dirty="0" smtClean="0"/>
            <a:t>. </a:t>
          </a:r>
          <a:r>
            <a:rPr lang="th-TH" sz="2700" kern="1200" dirty="0" smtClean="0">
              <a:solidFill>
                <a:srgbClr val="FFFF00"/>
              </a:solidFill>
            </a:rPr>
            <a:t>(2101020199.501/502</a:t>
          </a:r>
          <a:r>
            <a:rPr lang="th-TH" sz="2700" kern="1200" dirty="0" smtClean="0"/>
            <a:t>)</a:t>
          </a:r>
        </a:p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Cr</a:t>
          </a:r>
          <a:r>
            <a:rPr lang="th-TH" sz="2700" kern="1200" dirty="0" smtClean="0"/>
            <a:t>.เงินฝากธนาคารนอกงบประมาณรอจัดสรร </a:t>
          </a:r>
          <a:r>
            <a:rPr lang="th-TH" sz="2700" kern="1200" dirty="0" smtClean="0">
              <a:solidFill>
                <a:srgbClr val="FFFF00"/>
              </a:solidFill>
            </a:rPr>
            <a:t>(1101030102.102</a:t>
          </a:r>
          <a:r>
            <a:rPr lang="th-TH" sz="2700" kern="1200" dirty="0" smtClean="0"/>
            <a:t>)</a:t>
          </a:r>
          <a:endParaRPr lang="th-TH" sz="2700" kern="1200" dirty="0"/>
        </a:p>
      </dsp:txBody>
      <dsp:txXfrm>
        <a:off x="69394" y="69394"/>
        <a:ext cx="7786012" cy="128276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755C39-C062-46DD-A7F1-84479A013B90}">
      <dsp:nvSpPr>
        <dsp:cNvPr id="0" name=""/>
        <dsp:cNvSpPr/>
      </dsp:nvSpPr>
      <dsp:spPr>
        <a:xfrm>
          <a:off x="76192" y="63914"/>
          <a:ext cx="8229615" cy="1507295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Dr. </a:t>
          </a:r>
          <a:r>
            <a:rPr lang="th-TH" sz="2600" kern="1200" dirty="0" smtClean="0"/>
            <a:t>ค่ารักษาตามจ่ายบุคคลที่มีปัญหาสถานะและสิทธินอก </a:t>
          </a:r>
          <a:r>
            <a:rPr lang="en-US" sz="2600" kern="1200" dirty="0" smtClean="0"/>
            <a:t>cup  </a:t>
          </a:r>
          <a:r>
            <a:rPr lang="th-TH" sz="2600" kern="1200" smtClean="0"/>
            <a:t>(5104030299.702)</a:t>
          </a:r>
          <a:endParaRPr lang="th-TH" sz="2600" kern="1200" dirty="0" smtClean="0"/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      Cr.</a:t>
          </a:r>
          <a:r>
            <a:rPr lang="th-TH" sz="2600" kern="1200" dirty="0" smtClean="0"/>
            <a:t>เจ้าหนี้ค่ารักษา-บุคคลที่มีปัญหาสถานะและสิทธินอก</a:t>
          </a:r>
          <a:r>
            <a:rPr lang="en-US" sz="2600" kern="1200" dirty="0" smtClean="0"/>
            <a:t>cup </a:t>
          </a:r>
          <a:r>
            <a:rPr lang="th-TH" sz="2600" kern="1200" dirty="0" smtClean="0"/>
            <a:t>(2101020199.701)</a:t>
          </a:r>
          <a:endParaRPr lang="th-TH" sz="2600" kern="1200" dirty="0"/>
        </a:p>
      </dsp:txBody>
      <dsp:txXfrm>
        <a:off x="149772" y="137494"/>
        <a:ext cx="8082455" cy="136013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F65025-6E1D-489C-87BA-5C165D48CBB3}">
      <dsp:nvSpPr>
        <dsp:cNvPr id="0" name=""/>
        <dsp:cNvSpPr/>
      </dsp:nvSpPr>
      <dsp:spPr>
        <a:xfrm>
          <a:off x="0" y="32863"/>
          <a:ext cx="8077200" cy="1686873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Dr. </a:t>
          </a:r>
          <a:r>
            <a:rPr lang="th-TH" sz="2100" kern="1200" dirty="0" smtClean="0"/>
            <a:t>เจ้าหนี้ค่ารักษา-บุคคลที่มีปัญหาสถานะและสิทธินอก</a:t>
          </a:r>
          <a:r>
            <a:rPr lang="en-US" sz="2100" kern="1200" dirty="0" smtClean="0"/>
            <a:t>cup</a:t>
          </a:r>
          <a:r>
            <a:rPr lang="th-TH" sz="2100" kern="1200" dirty="0" smtClean="0"/>
            <a:t> (2101020199.701)</a:t>
          </a: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      Cr. </a:t>
          </a:r>
          <a:r>
            <a:rPr lang="th-TH" sz="2100" kern="1200" dirty="0" smtClean="0"/>
            <a:t>ส่วนต่างค่ารักษาที่สูงกว่าข้อตกลงในการตามจ่ายบุคคลทีมีปัญหาสถานะและสิทธิ     </a:t>
          </a: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kern="1200" dirty="0" smtClean="0"/>
            <a:t>               (4301020106.704)</a:t>
          </a:r>
          <a:endParaRPr lang="th-TH" sz="2100" kern="1200" dirty="0"/>
        </a:p>
      </dsp:txBody>
      <dsp:txXfrm>
        <a:off x="82346" y="115209"/>
        <a:ext cx="7912508" cy="152218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36CDFE-D9B7-4E45-80CB-DE2B1CE7D02A}">
      <dsp:nvSpPr>
        <dsp:cNvPr id="0" name=""/>
        <dsp:cNvSpPr/>
      </dsp:nvSpPr>
      <dsp:spPr>
        <a:xfrm>
          <a:off x="0" y="0"/>
          <a:ext cx="8382000" cy="2131516"/>
        </a:xfrm>
        <a:prstGeom prst="roundRect">
          <a:avLst/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600" kern="1200" dirty="0" smtClean="0">
              <a:solidFill>
                <a:schemeClr val="tx1"/>
              </a:solidFill>
            </a:rPr>
            <a:t>  </a:t>
          </a:r>
          <a:r>
            <a:rPr lang="th-TH" sz="2800" kern="1200" dirty="0" smtClean="0">
              <a:solidFill>
                <a:schemeClr val="tx1"/>
              </a:solidFill>
            </a:rPr>
            <a:t>       </a:t>
          </a:r>
          <a:r>
            <a:rPr lang="en-US" sz="2800" kern="1200" dirty="0" smtClean="0">
              <a:solidFill>
                <a:schemeClr val="tx1"/>
              </a:solidFill>
            </a:rPr>
            <a:t>Dr.</a:t>
          </a:r>
          <a:r>
            <a:rPr lang="th-TH" sz="2800" kern="1200" dirty="0" smtClean="0">
              <a:solidFill>
                <a:schemeClr val="tx1"/>
              </a:solidFill>
            </a:rPr>
            <a:t>  เจ้าหนี้ค่ารักษา-บุคคลที่มีปัญหาสถานะและสิทธิ </a:t>
          </a:r>
          <a:r>
            <a:rPr lang="en-US" sz="2800" kern="1200" dirty="0" smtClean="0">
              <a:solidFill>
                <a:schemeClr val="tx1"/>
              </a:solidFill>
            </a:rPr>
            <a:t>op</a:t>
          </a:r>
          <a:r>
            <a:rPr lang="th-TH" sz="2800" kern="1200" dirty="0" smtClean="0">
              <a:solidFill>
                <a:schemeClr val="tx1"/>
              </a:solidFill>
            </a:rPr>
            <a:t>นอก</a:t>
          </a:r>
          <a:r>
            <a:rPr lang="en-US" sz="2800" kern="1200" dirty="0" smtClean="0">
              <a:solidFill>
                <a:schemeClr val="tx1"/>
              </a:solidFill>
            </a:rPr>
            <a:t>cup  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>
              <a:solidFill>
                <a:schemeClr val="tx1"/>
              </a:solidFill>
            </a:rPr>
            <a:t>               </a:t>
          </a:r>
          <a:r>
            <a:rPr lang="th-TH" sz="2800" kern="1200" dirty="0" smtClean="0">
              <a:solidFill>
                <a:schemeClr val="tx1"/>
              </a:solidFill>
            </a:rPr>
            <a:t>(2101020199.701)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>
              <a:solidFill>
                <a:schemeClr val="tx1"/>
              </a:solidFill>
            </a:rPr>
            <a:t>               Cr. </a:t>
          </a:r>
          <a:r>
            <a:rPr lang="th-TH" sz="2800" kern="1200" dirty="0" smtClean="0">
              <a:solidFill>
                <a:schemeClr val="tx1"/>
              </a:solidFill>
            </a:rPr>
            <a:t>เงินฝากธนาคาร-นอกงบประมาณ ออมทรัพย์ รอจัดสรร  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solidFill>
                <a:schemeClr val="tx1"/>
              </a:solidFill>
            </a:rPr>
            <a:t>                          (อุดหนุน)(1101030102.102)</a:t>
          </a:r>
          <a:endParaRPr lang="th-TH" sz="2800" kern="1200" dirty="0">
            <a:solidFill>
              <a:schemeClr val="tx1"/>
            </a:solidFill>
          </a:endParaRPr>
        </a:p>
      </dsp:txBody>
      <dsp:txXfrm>
        <a:off x="104052" y="104052"/>
        <a:ext cx="8173896" cy="192341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12EC64-585B-4A7C-BB2D-30F8DBDAD08A}">
      <dsp:nvSpPr>
        <dsp:cNvPr id="0" name=""/>
        <dsp:cNvSpPr/>
      </dsp:nvSpPr>
      <dsp:spPr>
        <a:xfrm>
          <a:off x="67340" y="0"/>
          <a:ext cx="2730595" cy="29718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29C7B2-B854-40A2-A046-82ACF95BC33F}">
      <dsp:nvSpPr>
        <dsp:cNvPr id="0" name=""/>
        <dsp:cNvSpPr/>
      </dsp:nvSpPr>
      <dsp:spPr>
        <a:xfrm>
          <a:off x="76795" y="1098615"/>
          <a:ext cx="2742008" cy="7745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ค่าตอบแทนค้างจ่าย</a:t>
          </a:r>
          <a:endParaRPr lang="th-TH" sz="3200" kern="1200" dirty="0"/>
        </a:p>
      </dsp:txBody>
      <dsp:txXfrm>
        <a:off x="114606" y="1136426"/>
        <a:ext cx="2666386" cy="69894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FA0D99-CCF9-43FD-AAF3-74A24006EC79}">
      <dsp:nvSpPr>
        <dsp:cNvPr id="0" name=""/>
        <dsp:cNvSpPr/>
      </dsp:nvSpPr>
      <dsp:spPr>
        <a:xfrm>
          <a:off x="0" y="0"/>
          <a:ext cx="5334000" cy="761233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ค่าตอบแทนเงินเพิ่มพิเศษไม่ทำเวชปฏิบัติส่วนตัวค้างจ่าย  </a:t>
          </a:r>
          <a:endParaRPr lang="th-TH" sz="2400" kern="1200" dirty="0"/>
        </a:p>
      </dsp:txBody>
      <dsp:txXfrm>
        <a:off x="37160" y="37160"/>
        <a:ext cx="5259680" cy="686913"/>
      </dsp:txXfrm>
    </dsp:sp>
    <dsp:sp modelId="{E97E9FBC-B14D-4444-A6CE-6D6972980D82}">
      <dsp:nvSpPr>
        <dsp:cNvPr id="0" name=""/>
        <dsp:cNvSpPr/>
      </dsp:nvSpPr>
      <dsp:spPr>
        <a:xfrm>
          <a:off x="0" y="772741"/>
          <a:ext cx="5334000" cy="790448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ค่าตอบแทนในการปฏิบัติงานของเจ้าหน้าที่(บริการ) ค้างจ่าย </a:t>
          </a:r>
          <a:endParaRPr lang="th-TH" sz="2400" kern="1200" dirty="0"/>
        </a:p>
      </dsp:txBody>
      <dsp:txXfrm>
        <a:off x="38586" y="811327"/>
        <a:ext cx="5256828" cy="713276"/>
      </dsp:txXfrm>
    </dsp:sp>
    <dsp:sp modelId="{99D21B42-95B9-41FD-8A5C-66504E1A469D}">
      <dsp:nvSpPr>
        <dsp:cNvPr id="0" name=""/>
        <dsp:cNvSpPr/>
      </dsp:nvSpPr>
      <dsp:spPr>
        <a:xfrm>
          <a:off x="0" y="1540132"/>
          <a:ext cx="5334000" cy="790448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kern="1200" dirty="0" smtClean="0"/>
            <a:t>ค่าตอบแทนในการปฏิบัติงานของเจ้าหน้าที่(สนับสนุน)ค้าง</a:t>
          </a:r>
          <a:r>
            <a:rPr lang="th-TH" sz="2400" kern="1200" dirty="0" smtClean="0"/>
            <a:t>จ่าย </a:t>
          </a:r>
          <a:endParaRPr lang="th-TH" sz="2400" kern="1200" dirty="0"/>
        </a:p>
      </dsp:txBody>
      <dsp:txXfrm>
        <a:off x="38586" y="1578718"/>
        <a:ext cx="5256828" cy="713276"/>
      </dsp:txXfrm>
    </dsp:sp>
    <dsp:sp modelId="{E493C5BC-6148-47DF-B6ED-C58E3C27AD5D}">
      <dsp:nvSpPr>
        <dsp:cNvPr id="0" name=""/>
        <dsp:cNvSpPr/>
      </dsp:nvSpPr>
      <dsp:spPr>
        <a:xfrm>
          <a:off x="0" y="2374212"/>
          <a:ext cx="5334000" cy="790448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ค่าตอบแทนผู้ปฏิบัติงานด้านสาธารณสุข(</a:t>
          </a:r>
          <a:r>
            <a:rPr lang="th-TH" sz="2400" kern="1200" dirty="0" err="1" smtClean="0"/>
            <a:t>พตส</a:t>
          </a:r>
          <a:r>
            <a:rPr lang="th-TH" sz="2400" kern="1200" dirty="0" smtClean="0"/>
            <a:t>.)เงินนอกงบประมาณ ค้างจ่าย</a:t>
          </a:r>
          <a:endParaRPr lang="th-TH" sz="2400" kern="1200" dirty="0"/>
        </a:p>
      </dsp:txBody>
      <dsp:txXfrm>
        <a:off x="38586" y="2412798"/>
        <a:ext cx="5256828" cy="713276"/>
      </dsp:txXfrm>
    </dsp:sp>
    <dsp:sp modelId="{94C6C103-99FC-4A1F-B34B-171619CDA7CC}">
      <dsp:nvSpPr>
        <dsp:cNvPr id="0" name=""/>
        <dsp:cNvSpPr/>
      </dsp:nvSpPr>
      <dsp:spPr>
        <a:xfrm>
          <a:off x="0" y="3174947"/>
          <a:ext cx="5334000" cy="790448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ค่าตอบแทนตามผลการปฏิบัติงาน (</a:t>
          </a:r>
          <a:r>
            <a:rPr lang="en-US" sz="2400" kern="1200" dirty="0" smtClean="0"/>
            <a:t>P4P</a:t>
          </a:r>
          <a:r>
            <a:rPr lang="th-TH" sz="2400" kern="1200" dirty="0" smtClean="0"/>
            <a:t>)ค้างจ่าย </a:t>
          </a:r>
          <a:endParaRPr lang="th-TH" sz="2400" kern="1200" dirty="0"/>
        </a:p>
      </dsp:txBody>
      <dsp:txXfrm>
        <a:off x="38586" y="3213533"/>
        <a:ext cx="5256828" cy="713276"/>
      </dsp:txXfrm>
    </dsp:sp>
    <dsp:sp modelId="{8BA0EA6B-25CB-44DA-91C5-67DF9FDA4D1C}">
      <dsp:nvSpPr>
        <dsp:cNvPr id="0" name=""/>
        <dsp:cNvSpPr/>
      </dsp:nvSpPr>
      <dsp:spPr>
        <a:xfrm>
          <a:off x="0" y="3975683"/>
          <a:ext cx="5334000" cy="747495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ค่าตอบแทนการปฏิบัติงานในลักษณะค่าเบี้ยเลี้ยงเหมาจ่ายค้างจ่าย </a:t>
          </a:r>
          <a:endParaRPr lang="th-TH" sz="2400" kern="1200" dirty="0"/>
        </a:p>
      </dsp:txBody>
      <dsp:txXfrm>
        <a:off x="36490" y="4012173"/>
        <a:ext cx="5261020" cy="67451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FA0D99-CCF9-43FD-AAF3-74A24006EC79}">
      <dsp:nvSpPr>
        <dsp:cNvPr id="0" name=""/>
        <dsp:cNvSpPr/>
      </dsp:nvSpPr>
      <dsp:spPr>
        <a:xfrm>
          <a:off x="0" y="0"/>
          <a:ext cx="8077200" cy="1937445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</a:t>
          </a:r>
          <a:r>
            <a:rPr lang="th-TH" sz="2400" kern="1200" dirty="0" smtClean="0"/>
            <a:t> ค่าตอบแทนเงินเพิ่มพิเศษแพทย์ไม่ทำเวชปฏิบัติฯ (5104040199.106)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</a:t>
          </a:r>
          <a:r>
            <a:rPr lang="th-TH" sz="2400" kern="1200" dirty="0" smtClean="0"/>
            <a:t> ค่าตอบแทนเงินเพิ่มพิเศษ</a:t>
          </a:r>
          <a:r>
            <a:rPr lang="th-TH" sz="2400" kern="1200" dirty="0" err="1" smtClean="0"/>
            <a:t>ทันตแพทย์</a:t>
          </a:r>
          <a:r>
            <a:rPr lang="th-TH" sz="2400" kern="1200" dirty="0" smtClean="0"/>
            <a:t>ไม่ทำเวชปฏิบัติฯ (5104040199.107)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2400" kern="1200" dirty="0" smtClean="0"/>
            <a:t>Dr.</a:t>
          </a:r>
          <a:r>
            <a:rPr lang="th-TH" sz="2400" kern="1200" dirty="0" smtClean="0"/>
            <a:t>  ค่าตอบแทนเงินเพิ่มพิเศษเภสัชกรไม่ทำเวชปฏิบัติฯ (5104040199.108)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  Cr.</a:t>
          </a:r>
          <a:r>
            <a:rPr lang="th-TH" sz="2400" kern="1200" dirty="0" smtClean="0"/>
            <a:t> ค่าตอบแทนเงินเพิ่มพิเศษไม่ทำเวชปฏิบัติส่วนตัวค้างจ่าย    (2102040199.110)</a:t>
          </a:r>
          <a:endParaRPr lang="th-TH" sz="2400" kern="1200" dirty="0"/>
        </a:p>
      </dsp:txBody>
      <dsp:txXfrm>
        <a:off x="94578" y="94578"/>
        <a:ext cx="7888044" cy="1748289"/>
      </dsp:txXfrm>
    </dsp:sp>
    <dsp:sp modelId="{E97E9FBC-B14D-4444-A6CE-6D6972980D82}">
      <dsp:nvSpPr>
        <dsp:cNvPr id="0" name=""/>
        <dsp:cNvSpPr/>
      </dsp:nvSpPr>
      <dsp:spPr>
        <a:xfrm>
          <a:off x="0" y="2063583"/>
          <a:ext cx="8077200" cy="2426555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</a:t>
          </a:r>
          <a:r>
            <a:rPr lang="th-TH" sz="2400" kern="1200" dirty="0" smtClean="0"/>
            <a:t> ค่าตอบแทนในการปฏิบัติงานของเจ้าหน้าที(บริการ) (5104040199.101)</a:t>
          </a:r>
          <a:endParaRPr lang="en-US" sz="2400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 Cr.</a:t>
          </a:r>
          <a:r>
            <a:rPr lang="th-TH" sz="2400" kern="1200" dirty="0" smtClean="0"/>
            <a:t> ค่าตอบแทนในการปฏิบัติงานของเจ้าหน้าที่(บริการ) ค้างจ่าย  (2102040199.111)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ค่าตอบแทนในการปฏิบัติงานของเจ้าหน้าที่ (สนับสนุน) (5104040199.102)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</a:t>
          </a:r>
          <a:r>
            <a:rPr lang="en-US" sz="2400" kern="1200" dirty="0" smtClean="0"/>
            <a:t>Cr. </a:t>
          </a:r>
          <a:r>
            <a:rPr lang="th-TH" sz="2400" kern="1200" dirty="0" smtClean="0"/>
            <a:t>ค่าตอบแทนในการปฏิบัติงานของเจ้าหน้าที่(สนับสนุน)ค้างจ่าย (2102040199.112)</a:t>
          </a:r>
          <a:endParaRPr lang="th-TH" sz="2400" kern="1200" dirty="0"/>
        </a:p>
      </dsp:txBody>
      <dsp:txXfrm>
        <a:off x="118455" y="2182038"/>
        <a:ext cx="7840290" cy="218964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93C5BC-6148-47DF-B6ED-C58E3C27AD5D}">
      <dsp:nvSpPr>
        <dsp:cNvPr id="0" name=""/>
        <dsp:cNvSpPr/>
      </dsp:nvSpPr>
      <dsp:spPr>
        <a:xfrm>
          <a:off x="0" y="322196"/>
          <a:ext cx="8001000" cy="1746914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ค่าตอบแทนเงินเพิ่มพิเศษสำหรับผู้ปฏิบัติงานด้านการสาธารณสุข(</a:t>
          </a:r>
          <a:r>
            <a:rPr lang="th-TH" sz="2400" kern="1200" dirty="0" err="1" smtClean="0"/>
            <a:t>พตส</a:t>
          </a:r>
          <a:r>
            <a:rPr lang="th-TH" sz="2400" kern="1200" dirty="0" smtClean="0"/>
            <a:t>.-เงินนอก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งบประมาณ)  (51010201140114)</a:t>
          </a:r>
          <a:endParaRPr lang="en-US" sz="2400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       Cr. </a:t>
          </a:r>
          <a:r>
            <a:rPr lang="th-TH" sz="2400" kern="1200" dirty="0" smtClean="0"/>
            <a:t>ค่าตอบแทนผู้ปฏิบัติงานด้านสาธารณสุข(</a:t>
          </a:r>
          <a:r>
            <a:rPr lang="th-TH" sz="2400" kern="1200" dirty="0" err="1" smtClean="0"/>
            <a:t>พตส</a:t>
          </a:r>
          <a:r>
            <a:rPr lang="th-TH" sz="2400" kern="1200" dirty="0" smtClean="0"/>
            <a:t>.)เงินนอกงบประมาณ ค้างจ่าย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       (2102040199.113</a:t>
          </a:r>
          <a:endParaRPr lang="th-TH" sz="2400" kern="1200" dirty="0"/>
        </a:p>
      </dsp:txBody>
      <dsp:txXfrm>
        <a:off x="85277" y="407473"/>
        <a:ext cx="7830446" cy="1576360"/>
      </dsp:txXfrm>
    </dsp:sp>
    <dsp:sp modelId="{94C6C103-99FC-4A1F-B34B-171619CDA7CC}">
      <dsp:nvSpPr>
        <dsp:cNvPr id="0" name=""/>
        <dsp:cNvSpPr/>
      </dsp:nvSpPr>
      <dsp:spPr>
        <a:xfrm>
          <a:off x="0" y="2407995"/>
          <a:ext cx="8001000" cy="1469538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ค่าตอบแทนตามผลการปฏิบัติงาน(บริการ)-เงินนงปม.(5101020114.122)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ค่าตอบแทนตามผลการปฏิบัติงาน(สนับสนุน)-เงินนอกงบประมาณ (5101020114.123)</a:t>
          </a:r>
          <a:endParaRPr lang="en-US" sz="2400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    Cr. </a:t>
          </a:r>
          <a:r>
            <a:rPr lang="th-TH" sz="2400" kern="1200" dirty="0" smtClean="0"/>
            <a:t>ค่าตอบแทนตามผลการปฏิบัติงาน (</a:t>
          </a:r>
          <a:r>
            <a:rPr lang="en-US" sz="2400" kern="1200" dirty="0" smtClean="0"/>
            <a:t>P4P</a:t>
          </a:r>
          <a:r>
            <a:rPr lang="th-TH" sz="2400" kern="1200" dirty="0" smtClean="0"/>
            <a:t>)ค้างจ่าย  (2102040199.114)</a:t>
          </a:r>
          <a:endParaRPr lang="th-TH" sz="2400" kern="1200" dirty="0"/>
        </a:p>
      </dsp:txBody>
      <dsp:txXfrm>
        <a:off x="71737" y="2479732"/>
        <a:ext cx="7857526" cy="132606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A0EA6B-25CB-44DA-91C5-67DF9FDA4D1C}">
      <dsp:nvSpPr>
        <dsp:cNvPr id="0" name=""/>
        <dsp:cNvSpPr/>
      </dsp:nvSpPr>
      <dsp:spPr>
        <a:xfrm>
          <a:off x="0" y="0"/>
          <a:ext cx="8077200" cy="3334877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ค่าตอบแทนการปฏิบัติงานในลักษณะเบี้ยเลี้ยงเหมาจ่าย(บริการ)-เงินนอกงบประมาณ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/>
            <a:t>         (5101020114.124)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ค่าตอบแทนการปฏิบัติงานในลักษณะเบี้ยเลี้ยงเหมาจ่าย (สนับสนุน)-เงินนอก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งบประมาณ (5101020114.125)</a:t>
          </a:r>
          <a:endParaRPr lang="en-US" sz="2400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           Cr. </a:t>
          </a:r>
          <a:r>
            <a:rPr lang="th-TH" sz="2400" kern="1200" dirty="0" smtClean="0"/>
            <a:t>ค่าตอบแทนการปฏิบัติงานในลักษณะค่าเบี้ยเลี้ยงเหมาจ่ายค้างจ่าย 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            (2102040199.115) </a:t>
          </a:r>
          <a:endParaRPr lang="th-TH" sz="2400" kern="1200" dirty="0"/>
        </a:p>
      </dsp:txBody>
      <dsp:txXfrm>
        <a:off x="162795" y="162795"/>
        <a:ext cx="7751610" cy="300928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459D1-0924-4561-A414-128AC09E3272}">
      <dsp:nvSpPr>
        <dsp:cNvPr id="0" name=""/>
        <dsp:cNvSpPr/>
      </dsp:nvSpPr>
      <dsp:spPr>
        <a:xfrm>
          <a:off x="0" y="769619"/>
          <a:ext cx="3581400" cy="14325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/>
            <a:t>ค่าสาธารณูปโภคค้างจ่าย</a:t>
          </a:r>
          <a:endParaRPr lang="th-TH" sz="2800" kern="1200" dirty="0"/>
        </a:p>
      </dsp:txBody>
      <dsp:txXfrm>
        <a:off x="716280" y="769619"/>
        <a:ext cx="2148840" cy="14325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38FC6B-5339-416D-B512-796A3874BA51}">
      <dsp:nvSpPr>
        <dsp:cNvPr id="0" name=""/>
        <dsp:cNvSpPr/>
      </dsp:nvSpPr>
      <dsp:spPr>
        <a:xfrm>
          <a:off x="0" y="754"/>
          <a:ext cx="4040188" cy="553441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1.1. </a:t>
          </a:r>
          <a:r>
            <a:rPr lang="th-TH" sz="2400" b="1" kern="1200" dirty="0" smtClean="0"/>
            <a:t>เจ้าหนี้</a:t>
          </a:r>
          <a:endParaRPr lang="th-TH" sz="2400" kern="1200" dirty="0"/>
        </a:p>
      </dsp:txBody>
      <dsp:txXfrm>
        <a:off x="27017" y="27771"/>
        <a:ext cx="3986154" cy="499407"/>
      </dsp:txXfrm>
    </dsp:sp>
    <dsp:sp modelId="{C89A89F6-D813-4287-B883-AB9001B28924}">
      <dsp:nvSpPr>
        <dsp:cNvPr id="0" name=""/>
        <dsp:cNvSpPr/>
      </dsp:nvSpPr>
      <dsp:spPr>
        <a:xfrm>
          <a:off x="0" y="566810"/>
          <a:ext cx="4040188" cy="553441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1.2. </a:t>
          </a:r>
          <a:r>
            <a:rPr lang="th-TH" sz="2400" b="1" kern="1200" dirty="0" smtClean="0"/>
            <a:t>ค่าใช้จ่ายค้างจ่าย</a:t>
          </a:r>
          <a:endParaRPr lang="th-TH" sz="2400" kern="1200" dirty="0"/>
        </a:p>
      </dsp:txBody>
      <dsp:txXfrm>
        <a:off x="27017" y="593827"/>
        <a:ext cx="3986154" cy="499407"/>
      </dsp:txXfrm>
    </dsp:sp>
    <dsp:sp modelId="{4E13C2CE-D306-4388-840A-4F4FF3D5E444}">
      <dsp:nvSpPr>
        <dsp:cNvPr id="0" name=""/>
        <dsp:cNvSpPr/>
      </dsp:nvSpPr>
      <dsp:spPr>
        <a:xfrm>
          <a:off x="0" y="1103035"/>
          <a:ext cx="4040188" cy="553441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1.3. </a:t>
          </a:r>
          <a:r>
            <a:rPr lang="th-TH" sz="2400" b="1" kern="1200" dirty="0" smtClean="0"/>
            <a:t>รายได้รับล่วงหน้า</a:t>
          </a:r>
          <a:endParaRPr lang="th-TH" sz="2400" kern="1200" dirty="0"/>
        </a:p>
      </dsp:txBody>
      <dsp:txXfrm>
        <a:off x="27017" y="1130052"/>
        <a:ext cx="3986154" cy="499407"/>
      </dsp:txXfrm>
    </dsp:sp>
    <dsp:sp modelId="{A838FA57-10FC-4648-84E2-8F76592F91A2}">
      <dsp:nvSpPr>
        <dsp:cNvPr id="0" name=""/>
        <dsp:cNvSpPr/>
      </dsp:nvSpPr>
      <dsp:spPr>
        <a:xfrm>
          <a:off x="0" y="1698923"/>
          <a:ext cx="4040188" cy="553441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53123"/>
                <a:satOff val="-2196"/>
                <a:lumOff val="12807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153123"/>
                <a:satOff val="-2196"/>
                <a:lumOff val="12807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153123"/>
                <a:satOff val="-2196"/>
                <a:lumOff val="1280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l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500" kern="1200" dirty="0" smtClean="0"/>
            <a:t>1.</a:t>
          </a:r>
          <a:r>
            <a:rPr lang="th-TH" sz="2400" kern="1200" dirty="0" smtClean="0"/>
            <a:t>1.4  รายได้แผ่นดินรอนำส่งคลัง</a:t>
          </a:r>
          <a:endParaRPr lang="th-TH" sz="2400" kern="1200" dirty="0"/>
        </a:p>
      </dsp:txBody>
      <dsp:txXfrm>
        <a:off x="27017" y="1725940"/>
        <a:ext cx="3986154" cy="499407"/>
      </dsp:txXfrm>
    </dsp:sp>
    <dsp:sp modelId="{CE7FA8DD-D588-42BE-ACDC-7D5EDCFAAE92}">
      <dsp:nvSpPr>
        <dsp:cNvPr id="0" name=""/>
        <dsp:cNvSpPr/>
      </dsp:nvSpPr>
      <dsp:spPr>
        <a:xfrm>
          <a:off x="0" y="2264979"/>
          <a:ext cx="4040188" cy="553441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204164"/>
                <a:satOff val="-2928"/>
                <a:lumOff val="17077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204164"/>
                <a:satOff val="-2928"/>
                <a:lumOff val="17077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204164"/>
                <a:satOff val="-2928"/>
                <a:lumOff val="1707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1.5. เงินทดรองราชการรับจากคลัง</a:t>
          </a:r>
          <a:endParaRPr lang="th-TH" sz="2400" kern="1200" dirty="0"/>
        </a:p>
      </dsp:txBody>
      <dsp:txXfrm>
        <a:off x="27017" y="2291996"/>
        <a:ext cx="3986154" cy="499407"/>
      </dsp:txXfrm>
    </dsp:sp>
    <dsp:sp modelId="{8D025263-1EBA-489D-8592-C87510C6A4E3}">
      <dsp:nvSpPr>
        <dsp:cNvPr id="0" name=""/>
        <dsp:cNvSpPr/>
      </dsp:nvSpPr>
      <dsp:spPr>
        <a:xfrm>
          <a:off x="0" y="2831035"/>
          <a:ext cx="4040188" cy="553441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1.6</a:t>
          </a:r>
          <a:r>
            <a:rPr lang="th-TH" sz="2400" b="1" kern="1200" dirty="0" smtClean="0"/>
            <a:t>. เงินรับฝากและเงินประกัน</a:t>
          </a:r>
          <a:endParaRPr lang="th-TH" sz="2400" kern="1200" dirty="0"/>
        </a:p>
      </dsp:txBody>
      <dsp:txXfrm>
        <a:off x="27017" y="2858052"/>
        <a:ext cx="3986154" cy="499407"/>
      </dsp:txXfrm>
    </dsp:sp>
    <dsp:sp modelId="{1A8E0D87-6754-4EB0-AB7E-306FAF0753C3}">
      <dsp:nvSpPr>
        <dsp:cNvPr id="0" name=""/>
        <dsp:cNvSpPr/>
      </dsp:nvSpPr>
      <dsp:spPr>
        <a:xfrm>
          <a:off x="0" y="3397091"/>
          <a:ext cx="4040188" cy="553441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1.7. </a:t>
          </a:r>
          <a:r>
            <a:rPr lang="th-TH" sz="2400" b="1" kern="1200" dirty="0" smtClean="0"/>
            <a:t>หนี้สินหมุนเวียนอื่น</a:t>
          </a:r>
          <a:endParaRPr lang="th-TH" sz="2400" kern="1200" dirty="0"/>
        </a:p>
      </dsp:txBody>
      <dsp:txXfrm>
        <a:off x="27017" y="3424108"/>
        <a:ext cx="3986154" cy="499407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709CA6-FB87-401A-9DDC-42C3BC67702C}">
      <dsp:nvSpPr>
        <dsp:cNvPr id="0" name=""/>
        <dsp:cNvSpPr/>
      </dsp:nvSpPr>
      <dsp:spPr>
        <a:xfrm>
          <a:off x="-5341500" y="-817996"/>
          <a:ext cx="6360393" cy="6360393"/>
        </a:xfrm>
        <a:prstGeom prst="blockArc">
          <a:avLst>
            <a:gd name="adj1" fmla="val 18900000"/>
            <a:gd name="adj2" fmla="val 2700000"/>
            <a:gd name="adj3" fmla="val 34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21B7E0-BF0D-4139-AEEE-A17A786460F4}">
      <dsp:nvSpPr>
        <dsp:cNvPr id="0" name=""/>
        <dsp:cNvSpPr/>
      </dsp:nvSpPr>
      <dsp:spPr>
        <a:xfrm>
          <a:off x="445563" y="295180"/>
          <a:ext cx="3375020" cy="590738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68899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ค่าไฟฟ้า  </a:t>
          </a:r>
          <a:endParaRPr lang="th-TH" sz="2400" kern="1200" dirty="0"/>
        </a:p>
      </dsp:txBody>
      <dsp:txXfrm>
        <a:off x="445563" y="295180"/>
        <a:ext cx="3375020" cy="590738"/>
      </dsp:txXfrm>
    </dsp:sp>
    <dsp:sp modelId="{BDD42AFA-4B9F-497D-83D0-7B95A765B480}">
      <dsp:nvSpPr>
        <dsp:cNvPr id="0" name=""/>
        <dsp:cNvSpPr/>
      </dsp:nvSpPr>
      <dsp:spPr>
        <a:xfrm>
          <a:off x="76351" y="221338"/>
          <a:ext cx="738423" cy="738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2EB28-6ABF-4082-B8E9-B3A4714C2B5E}">
      <dsp:nvSpPr>
        <dsp:cNvPr id="0" name=""/>
        <dsp:cNvSpPr/>
      </dsp:nvSpPr>
      <dsp:spPr>
        <a:xfrm>
          <a:off x="868869" y="1181005"/>
          <a:ext cx="2951714" cy="590738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68899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ค่าประปา </a:t>
          </a:r>
          <a:endParaRPr lang="th-TH" sz="2400" kern="1200" dirty="0"/>
        </a:p>
      </dsp:txBody>
      <dsp:txXfrm>
        <a:off x="868869" y="1181005"/>
        <a:ext cx="2951714" cy="590738"/>
      </dsp:txXfrm>
    </dsp:sp>
    <dsp:sp modelId="{B29575BA-4B36-4A7C-A082-9B0143CD7D22}">
      <dsp:nvSpPr>
        <dsp:cNvPr id="0" name=""/>
        <dsp:cNvSpPr/>
      </dsp:nvSpPr>
      <dsp:spPr>
        <a:xfrm>
          <a:off x="499657" y="1107163"/>
          <a:ext cx="738423" cy="738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A322A2-0D40-401A-AF94-3DF85454E048}">
      <dsp:nvSpPr>
        <dsp:cNvPr id="0" name=""/>
        <dsp:cNvSpPr/>
      </dsp:nvSpPr>
      <dsp:spPr>
        <a:xfrm>
          <a:off x="998790" y="2066830"/>
          <a:ext cx="2821793" cy="590738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68899" tIns="58420" rIns="58420" bIns="5842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kern="1200" dirty="0" smtClean="0"/>
            <a:t>ค่าไปรษณีย์โทรเลข</a:t>
          </a:r>
          <a:endParaRPr lang="th-TH" sz="2400" kern="1200" dirty="0"/>
        </a:p>
      </dsp:txBody>
      <dsp:txXfrm>
        <a:off x="998790" y="2066830"/>
        <a:ext cx="2821793" cy="590738"/>
      </dsp:txXfrm>
    </dsp:sp>
    <dsp:sp modelId="{70A1F756-E374-483B-BF24-1DBD520B17DE}">
      <dsp:nvSpPr>
        <dsp:cNvPr id="0" name=""/>
        <dsp:cNvSpPr/>
      </dsp:nvSpPr>
      <dsp:spPr>
        <a:xfrm>
          <a:off x="629578" y="1992988"/>
          <a:ext cx="738423" cy="738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650DDA-1502-410C-941A-B2E00298EB40}">
      <dsp:nvSpPr>
        <dsp:cNvPr id="0" name=""/>
        <dsp:cNvSpPr/>
      </dsp:nvSpPr>
      <dsp:spPr>
        <a:xfrm>
          <a:off x="868869" y="2952655"/>
          <a:ext cx="2951714" cy="590738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68899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ค่าโทรศัพท์</a:t>
          </a:r>
          <a:endParaRPr lang="th-TH" sz="2400" kern="1200" dirty="0"/>
        </a:p>
      </dsp:txBody>
      <dsp:txXfrm>
        <a:off x="868869" y="2952655"/>
        <a:ext cx="2951714" cy="590738"/>
      </dsp:txXfrm>
    </dsp:sp>
    <dsp:sp modelId="{CFDF4178-72EF-46A9-AD9C-A50D3082BBC4}">
      <dsp:nvSpPr>
        <dsp:cNvPr id="0" name=""/>
        <dsp:cNvSpPr/>
      </dsp:nvSpPr>
      <dsp:spPr>
        <a:xfrm>
          <a:off x="499657" y="2878813"/>
          <a:ext cx="738423" cy="738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DA74A-2DF5-4712-B74D-8600A51BB827}">
      <dsp:nvSpPr>
        <dsp:cNvPr id="0" name=""/>
        <dsp:cNvSpPr/>
      </dsp:nvSpPr>
      <dsp:spPr>
        <a:xfrm>
          <a:off x="445563" y="3695698"/>
          <a:ext cx="3375020" cy="876302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68899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ค่าบริการสื่อสารและโทรคมนาคม(ค่าเช่า</a:t>
          </a:r>
          <a:r>
            <a:rPr lang="en-US" sz="2400" kern="1200" dirty="0" smtClean="0"/>
            <a:t>Internet</a:t>
          </a:r>
          <a:r>
            <a:rPr lang="th-TH" sz="2400" kern="1200" dirty="0" smtClean="0"/>
            <a:t>) </a:t>
          </a:r>
          <a:endParaRPr lang="th-TH" sz="2400" kern="1200" dirty="0"/>
        </a:p>
      </dsp:txBody>
      <dsp:txXfrm>
        <a:off x="445563" y="3695698"/>
        <a:ext cx="3375020" cy="876302"/>
      </dsp:txXfrm>
    </dsp:sp>
    <dsp:sp modelId="{7966D38F-D05D-4058-9D34-C37DE6ECC1EA}">
      <dsp:nvSpPr>
        <dsp:cNvPr id="0" name=""/>
        <dsp:cNvSpPr/>
      </dsp:nvSpPr>
      <dsp:spPr>
        <a:xfrm>
          <a:off x="76351" y="3764638"/>
          <a:ext cx="738423" cy="738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1B61D6-6A7D-4381-9536-917D0770ED10}">
      <dsp:nvSpPr>
        <dsp:cNvPr id="0" name=""/>
        <dsp:cNvSpPr/>
      </dsp:nvSpPr>
      <dsp:spPr>
        <a:xfrm>
          <a:off x="2860177" y="0"/>
          <a:ext cx="872921" cy="155892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40DD82-EFAA-434D-804C-8384F31C5537}">
      <dsp:nvSpPr>
        <dsp:cNvPr id="0" name=""/>
        <dsp:cNvSpPr/>
      </dsp:nvSpPr>
      <dsp:spPr>
        <a:xfrm>
          <a:off x="77788" y="0"/>
          <a:ext cx="2859475" cy="1558925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800" kern="1200" dirty="0" smtClean="0">
              <a:solidFill>
                <a:schemeClr val="tx1"/>
              </a:solidFill>
            </a:rPr>
            <a:t>ค่าไฟฟ้า,ค่าประปา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800" kern="1200" dirty="0" smtClean="0">
              <a:solidFill>
                <a:schemeClr val="tx1"/>
              </a:solidFill>
            </a:rPr>
            <a:t>ค่าไปรษณีย์,ค่าโทรศัพท์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th-TH" sz="1800" kern="1200" dirty="0"/>
        </a:p>
      </dsp:txBody>
      <dsp:txXfrm>
        <a:off x="153888" y="76100"/>
        <a:ext cx="2707275" cy="1406725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3FB549-6D7C-4B9F-9553-EA1AE32B055D}">
      <dsp:nvSpPr>
        <dsp:cNvPr id="0" name=""/>
        <dsp:cNvSpPr/>
      </dsp:nvSpPr>
      <dsp:spPr>
        <a:xfrm>
          <a:off x="2927985" y="0"/>
          <a:ext cx="804006" cy="15541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02FC6C-875E-4340-ACF3-20333FBFB751}">
      <dsp:nvSpPr>
        <dsp:cNvPr id="0" name=""/>
        <dsp:cNvSpPr/>
      </dsp:nvSpPr>
      <dsp:spPr>
        <a:xfrm>
          <a:off x="0" y="0"/>
          <a:ext cx="2926177" cy="1554163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solidFill>
                <a:schemeClr val="tx1"/>
              </a:solidFill>
            </a:rPr>
            <a:t>ค่าบริการสื่อสารโทรคมนาคม</a:t>
          </a:r>
          <a:endParaRPr lang="th-TH" sz="2800" kern="1200" dirty="0">
            <a:solidFill>
              <a:schemeClr val="tx1"/>
            </a:solidFill>
          </a:endParaRPr>
        </a:p>
      </dsp:txBody>
      <dsp:txXfrm>
        <a:off x="75868" y="75868"/>
        <a:ext cx="2774441" cy="1402427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A77E4A-70D4-4DD5-B974-D4F671A17A7E}">
      <dsp:nvSpPr>
        <dsp:cNvPr id="0" name=""/>
        <dsp:cNvSpPr/>
      </dsp:nvSpPr>
      <dsp:spPr>
        <a:xfrm>
          <a:off x="112384" y="0"/>
          <a:ext cx="3273646" cy="1598707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800" kern="1200" dirty="0" smtClean="0">
              <a:solidFill>
                <a:schemeClr val="tx1"/>
              </a:solidFill>
            </a:rPr>
            <a:t>-</a:t>
          </a:r>
          <a:r>
            <a:rPr lang="th-TH" sz="2800" kern="1200" dirty="0" smtClean="0"/>
            <a:t> </a:t>
          </a:r>
          <a:r>
            <a:rPr lang="th-TH" sz="2800" kern="1200" dirty="0" smtClean="0">
              <a:solidFill>
                <a:schemeClr val="tx1"/>
              </a:solidFill>
            </a:rPr>
            <a:t>สำเนาใบแจ้งหนี้  </a:t>
          </a:r>
          <a:r>
            <a:rPr lang="th-TH" sz="2800" kern="1200" dirty="0" smtClean="0">
              <a:solidFill>
                <a:srgbClr val="FF0000"/>
              </a:solidFill>
            </a:rPr>
            <a:t>หรือ</a:t>
          </a: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800" kern="1200" dirty="0" smtClean="0">
              <a:solidFill>
                <a:schemeClr val="tx1"/>
              </a:solidFill>
            </a:rPr>
            <a:t>- ใบประมาณการค่าใช้จ่าย</a:t>
          </a:r>
          <a:endParaRPr lang="th-TH" sz="2800" kern="1200" dirty="0">
            <a:solidFill>
              <a:schemeClr val="tx1"/>
            </a:solidFill>
          </a:endParaRPr>
        </a:p>
      </dsp:txBody>
      <dsp:txXfrm>
        <a:off x="159209" y="46825"/>
        <a:ext cx="3179996" cy="1505057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834ACB-8E08-413D-B668-CDEC6ABA3CB2}">
      <dsp:nvSpPr>
        <dsp:cNvPr id="0" name=""/>
        <dsp:cNvSpPr/>
      </dsp:nvSpPr>
      <dsp:spPr>
        <a:xfrm>
          <a:off x="0" y="14265"/>
          <a:ext cx="3352799" cy="1830431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>
              <a:solidFill>
                <a:schemeClr val="tx1"/>
              </a:solidFill>
            </a:rPr>
            <a:t>-สำเนาใบส่งของ/สำเนาใบแจ้งหนี้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>
              <a:solidFill>
                <a:schemeClr val="tx1"/>
              </a:solidFill>
            </a:rPr>
            <a:t>-รายงานงานตรวจรับ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>
              <a:solidFill>
                <a:srgbClr val="C00000"/>
              </a:solidFill>
            </a:rPr>
            <a:t>(จัดซื้อจัดจ้างตามระเบียบพัสดุฯ)</a:t>
          </a:r>
          <a:endParaRPr lang="th-TH" sz="2400" kern="1200" dirty="0">
            <a:solidFill>
              <a:srgbClr val="C00000"/>
            </a:solidFill>
          </a:endParaRPr>
        </a:p>
      </dsp:txBody>
      <dsp:txXfrm>
        <a:off x="89354" y="103619"/>
        <a:ext cx="3174091" cy="1651723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3B5616-1C97-42F5-8E51-3DC8EBEB4CC2}">
      <dsp:nvSpPr>
        <dsp:cNvPr id="0" name=""/>
        <dsp:cNvSpPr/>
      </dsp:nvSpPr>
      <dsp:spPr>
        <a:xfrm>
          <a:off x="0" y="17063"/>
          <a:ext cx="7620000" cy="391716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100" kern="1200" dirty="0" smtClean="0">
              <a:solidFill>
                <a:schemeClr val="tx1"/>
              </a:solidFill>
            </a:rPr>
            <a:t>Dr. </a:t>
          </a:r>
          <a:r>
            <a:rPr lang="th-TH" sz="3100" kern="1200" dirty="0" smtClean="0">
              <a:solidFill>
                <a:schemeClr val="tx1"/>
              </a:solidFill>
            </a:rPr>
            <a:t>ค่าไฟฟ้า  (5104020101.101)</a:t>
          </a:r>
        </a:p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100" kern="1200" dirty="0" smtClean="0">
              <a:solidFill>
                <a:schemeClr val="tx1"/>
              </a:solidFill>
            </a:rPr>
            <a:t>Dr. </a:t>
          </a:r>
          <a:r>
            <a:rPr lang="th-TH" sz="3100" kern="1200" dirty="0" smtClean="0">
              <a:solidFill>
                <a:schemeClr val="tx1"/>
              </a:solidFill>
            </a:rPr>
            <a:t>ค่าประปา  (5104020103.101)</a:t>
          </a:r>
        </a:p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100" kern="1200" dirty="0" smtClean="0">
              <a:solidFill>
                <a:schemeClr val="tx1"/>
              </a:solidFill>
            </a:rPr>
            <a:t>Dr. </a:t>
          </a:r>
          <a:r>
            <a:rPr lang="th-TH" sz="3100" kern="1200" dirty="0" smtClean="0">
              <a:solidFill>
                <a:schemeClr val="tx1"/>
              </a:solidFill>
            </a:rPr>
            <a:t>ค่าไปรษณีย์โทรเลข  (5104020107.101)</a:t>
          </a:r>
        </a:p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100" kern="1200" dirty="0" smtClean="0">
              <a:solidFill>
                <a:schemeClr val="tx1"/>
              </a:solidFill>
            </a:rPr>
            <a:t>Dr. </a:t>
          </a:r>
          <a:r>
            <a:rPr lang="th-TH" sz="3100" kern="1200" dirty="0" smtClean="0">
              <a:solidFill>
                <a:schemeClr val="tx1"/>
              </a:solidFill>
            </a:rPr>
            <a:t>ค่าโทรศัพท์  (5104020105.101)</a:t>
          </a:r>
        </a:p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tx1"/>
              </a:solidFill>
            </a:rPr>
            <a:t>Dr.</a:t>
          </a:r>
          <a:r>
            <a:rPr lang="th-TH" sz="3100" kern="1200" dirty="0" smtClean="0">
              <a:solidFill>
                <a:schemeClr val="tx1"/>
              </a:solidFill>
            </a:rPr>
            <a:t> ค่าบริการสื่อสารโทรคมนาคม  (5104020107.101)</a:t>
          </a:r>
        </a:p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tx1"/>
              </a:solidFill>
            </a:rPr>
            <a:t>            Cr. </a:t>
          </a:r>
          <a:r>
            <a:rPr lang="th-TH" sz="3100" kern="1200" dirty="0" smtClean="0">
              <a:solidFill>
                <a:schemeClr val="tx1"/>
              </a:solidFill>
            </a:rPr>
            <a:t>ค่าสาธารณูปโภคค้างจ่าย  (2102040199.117)</a:t>
          </a:r>
          <a:endParaRPr lang="th-TH" sz="3100" kern="1200" dirty="0">
            <a:solidFill>
              <a:schemeClr val="tx1"/>
            </a:solidFill>
          </a:endParaRPr>
        </a:p>
      </dsp:txBody>
      <dsp:txXfrm>
        <a:off x="191220" y="208283"/>
        <a:ext cx="7237560" cy="353472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D55604-3167-4636-8A91-72257C756A8B}">
      <dsp:nvSpPr>
        <dsp:cNvPr id="0" name=""/>
        <dsp:cNvSpPr/>
      </dsp:nvSpPr>
      <dsp:spPr>
        <a:xfrm>
          <a:off x="0" y="409"/>
          <a:ext cx="8382000" cy="837382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0" kern="1200" dirty="0" smtClean="0"/>
            <a:t>ตัวอย่าง   รพ.รับเงินค่าบัตรประกันสุขภาพแรงงานต่างด้าว จำนวน  1 ราย จำนวนเงิน 2,700  บาท</a:t>
          </a:r>
          <a:endParaRPr lang="th-TH" sz="2400" b="0" kern="1200" dirty="0"/>
        </a:p>
      </dsp:txBody>
      <dsp:txXfrm>
        <a:off x="40878" y="41287"/>
        <a:ext cx="8300244" cy="755626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167527-1A8A-4E02-8300-232DEB6DF12B}">
      <dsp:nvSpPr>
        <dsp:cNvPr id="0" name=""/>
        <dsp:cNvSpPr/>
      </dsp:nvSpPr>
      <dsp:spPr>
        <a:xfrm>
          <a:off x="0" y="178523"/>
          <a:ext cx="8001000" cy="3594240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เงินสด  (1101010101.101)		          2,200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 Cr. </a:t>
          </a:r>
          <a:r>
            <a:rPr lang="th-TH" sz="2400" kern="1200" dirty="0" smtClean="0"/>
            <a:t>รายได้ค่าตรวจสุขภาพแรงงานต่างด้าว (4301020106.515)	           500</a:t>
          </a:r>
          <a:endParaRPr lang="th-TH" sz="240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effectLst/>
            </a:rPr>
            <a:t>            รายได้ค่ารักษาแรงงานต่างด้าวรับล่วงหน้า (2103010103.502)        1,514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     เงินรับฝากกองทุนแรงงานต่างด้าว-ค่าบริหารจัดการ (2111020199.501)      130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     เงินรับฝากกองทุนแรงงานต่างด้าว-ค่าใช้จ่ายสูง (2111020199.502)	           350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     เงินรับฝากกองทุนแรงงานต่างด้าว-</a:t>
          </a:r>
          <a:r>
            <a:rPr lang="en-US" sz="2400" kern="1200" dirty="0" smtClean="0"/>
            <a:t>P&amp;P </a:t>
          </a:r>
          <a:r>
            <a:rPr lang="th-TH" sz="2400" kern="1200" dirty="0" smtClean="0"/>
            <a:t>(211102199.503)                       206</a:t>
          </a:r>
          <a:endParaRPr lang="th-TH" sz="2400" kern="1200" dirty="0"/>
        </a:p>
      </dsp:txBody>
      <dsp:txXfrm>
        <a:off x="175456" y="353979"/>
        <a:ext cx="7650088" cy="3243328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23B73B-73A7-482F-88E5-00645E1066C3}">
      <dsp:nvSpPr>
        <dsp:cNvPr id="0" name=""/>
        <dsp:cNvSpPr/>
      </dsp:nvSpPr>
      <dsp:spPr>
        <a:xfrm>
          <a:off x="0" y="228597"/>
          <a:ext cx="7772400" cy="1981204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0" kern="1200" dirty="0" smtClean="0"/>
            <a:t>สิ้นเดือน  </a:t>
          </a:r>
          <a:r>
            <a:rPr lang="th-TH" sz="3200" b="1" kern="1200" dirty="0" smtClean="0"/>
            <a:t>ปรับปรุงรายได้ค่ารักษาแรงงานต่างด้าวรับล่วงหน้า กับ ลูกหนี้ค่ารักษาแรงงานต่างด้าว </a:t>
          </a:r>
          <a:r>
            <a:rPr lang="en-US" sz="3200" b="1" kern="1200" dirty="0" smtClean="0"/>
            <a:t>OP/IP</a:t>
          </a:r>
          <a:r>
            <a:rPr lang="th-TH" sz="3200" b="1" kern="1200" dirty="0" smtClean="0"/>
            <a:t> เท่ากับยอดที่คำนวณได้ตามสัดส่วนการขึ้นทะเบียนของแต่ละประเภทบัตร</a:t>
          </a:r>
          <a:endParaRPr lang="th-TH" sz="3200" kern="1200" dirty="0"/>
        </a:p>
      </dsp:txBody>
      <dsp:txXfrm>
        <a:off x="96714" y="325311"/>
        <a:ext cx="7578972" cy="1787776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50D846-2142-49CF-8C40-423FE9DAEB77}">
      <dsp:nvSpPr>
        <dsp:cNvPr id="0" name=""/>
        <dsp:cNvSpPr/>
      </dsp:nvSpPr>
      <dsp:spPr>
        <a:xfrm>
          <a:off x="0" y="0"/>
          <a:ext cx="8229600" cy="1685076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Dr. </a:t>
          </a:r>
          <a:r>
            <a:rPr lang="th-TH" sz="2700" kern="1200" dirty="0" smtClean="0"/>
            <a:t>เงินฝากธนาคารนอกงบประมาณ-ออมทรัพย์  (1101030102.101)     3,600   </a:t>
          </a:r>
        </a:p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       Cr. </a:t>
          </a:r>
          <a:r>
            <a:rPr lang="th-TH" sz="2700" kern="1200" dirty="0" smtClean="0"/>
            <a:t>รายได้ค่าบริการอื่นรับล่วงหน้า  (2103010103.101)		3,600</a:t>
          </a:r>
          <a:endParaRPr lang="th-TH" sz="2700" kern="1200" dirty="0"/>
        </a:p>
      </dsp:txBody>
      <dsp:txXfrm>
        <a:off x="82259" y="82259"/>
        <a:ext cx="8065082" cy="15205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F1BA40-92AB-403D-8E68-9E0CEC892AE3}">
      <dsp:nvSpPr>
        <dsp:cNvPr id="0" name=""/>
        <dsp:cNvSpPr/>
      </dsp:nvSpPr>
      <dsp:spPr>
        <a:xfrm>
          <a:off x="0" y="61286"/>
          <a:ext cx="4041775" cy="70583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/>
            <a:t>2.1 เงินทดรองราชการรับจากคลัง</a:t>
          </a:r>
          <a:endParaRPr lang="th-TH" sz="2600" kern="1200" dirty="0"/>
        </a:p>
      </dsp:txBody>
      <dsp:txXfrm>
        <a:off x="34456" y="95742"/>
        <a:ext cx="3972863" cy="636927"/>
      </dsp:txXfrm>
    </dsp:sp>
    <dsp:sp modelId="{B67D797E-14D2-4491-B49B-D07553A77B7D}">
      <dsp:nvSpPr>
        <dsp:cNvPr id="0" name=""/>
        <dsp:cNvSpPr/>
      </dsp:nvSpPr>
      <dsp:spPr>
        <a:xfrm>
          <a:off x="0" y="842005"/>
          <a:ext cx="4041775" cy="70583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smtClean="0"/>
            <a:t>2.2 เงินยืม</a:t>
          </a:r>
          <a:endParaRPr lang="th-TH" sz="2600" kern="1200"/>
        </a:p>
      </dsp:txBody>
      <dsp:txXfrm>
        <a:off x="34456" y="876461"/>
        <a:ext cx="3972863" cy="636927"/>
      </dsp:txXfrm>
    </dsp:sp>
    <dsp:sp modelId="{14A415BD-DB5C-4EE1-9EC7-678F3EE99D85}">
      <dsp:nvSpPr>
        <dsp:cNvPr id="0" name=""/>
        <dsp:cNvSpPr/>
      </dsp:nvSpPr>
      <dsp:spPr>
        <a:xfrm>
          <a:off x="0" y="1622724"/>
          <a:ext cx="4041775" cy="70583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/>
            <a:t>2.3 </a:t>
          </a:r>
          <a:r>
            <a:rPr lang="th-TH" sz="2600" b="1" kern="1200" dirty="0" smtClean="0"/>
            <a:t>เงินมัดจำประกันสัญญา</a:t>
          </a:r>
          <a:endParaRPr lang="th-TH" sz="2600" kern="1200" dirty="0"/>
        </a:p>
      </dsp:txBody>
      <dsp:txXfrm>
        <a:off x="34456" y="1657180"/>
        <a:ext cx="3972863" cy="636927"/>
      </dsp:txXfrm>
    </dsp:sp>
    <dsp:sp modelId="{020E96DD-AA0D-48E9-A087-07255C553956}">
      <dsp:nvSpPr>
        <dsp:cNvPr id="0" name=""/>
        <dsp:cNvSpPr/>
      </dsp:nvSpPr>
      <dsp:spPr>
        <a:xfrm>
          <a:off x="0" y="2403443"/>
          <a:ext cx="4041775" cy="70583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/>
            <a:t>2.4 เงินมัดจำประกันผลงาน</a:t>
          </a:r>
          <a:endParaRPr lang="th-TH" sz="2600" kern="1200" dirty="0"/>
        </a:p>
      </dsp:txBody>
      <dsp:txXfrm>
        <a:off x="34456" y="2437899"/>
        <a:ext cx="3972863" cy="636927"/>
      </dsp:txXfrm>
    </dsp:sp>
    <dsp:sp modelId="{F5A48E25-B532-48BF-A4E4-3CC817FAF18C}">
      <dsp:nvSpPr>
        <dsp:cNvPr id="0" name=""/>
        <dsp:cNvSpPr/>
      </dsp:nvSpPr>
      <dsp:spPr>
        <a:xfrm>
          <a:off x="0" y="3184162"/>
          <a:ext cx="4041775" cy="70583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/>
            <a:t>2.5 </a:t>
          </a:r>
          <a:r>
            <a:rPr lang="th-TH" sz="2600" b="1" kern="1200" dirty="0" smtClean="0"/>
            <a:t>รายได้รอการรับรู้</a:t>
          </a:r>
          <a:endParaRPr lang="th-TH" sz="2600" kern="1200" dirty="0"/>
        </a:p>
      </dsp:txBody>
      <dsp:txXfrm>
        <a:off x="34456" y="3218618"/>
        <a:ext cx="3972863" cy="636927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9C659-7525-449C-8E10-32055529C8C3}">
      <dsp:nvSpPr>
        <dsp:cNvPr id="0" name=""/>
        <dsp:cNvSpPr/>
      </dsp:nvSpPr>
      <dsp:spPr>
        <a:xfrm>
          <a:off x="0" y="30166"/>
          <a:ext cx="8153400" cy="1570030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Dr. </a:t>
          </a:r>
          <a:r>
            <a:rPr lang="th-TH" sz="2700" kern="1200" dirty="0" smtClean="0"/>
            <a:t>รายได้ค่าบริการอื่นรับล่วงหน้า (2103010103.101)      300</a:t>
          </a:r>
        </a:p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      Cr.  </a:t>
          </a:r>
          <a:r>
            <a:rPr lang="th-TH" sz="2700" kern="1200" dirty="0" smtClean="0"/>
            <a:t>รายได้ค่าบริการอื่น   (4313010199.110)			300</a:t>
          </a:r>
          <a:endParaRPr lang="th-TH" sz="2700" kern="1200" dirty="0"/>
        </a:p>
      </dsp:txBody>
      <dsp:txXfrm>
        <a:off x="76643" y="106809"/>
        <a:ext cx="8000114" cy="1416744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1B7654-827E-471F-9033-FD4614279D4C}">
      <dsp:nvSpPr>
        <dsp:cNvPr id="0" name=""/>
        <dsp:cNvSpPr/>
      </dsp:nvSpPr>
      <dsp:spPr>
        <a:xfrm>
          <a:off x="0" y="3445519"/>
          <a:ext cx="4038600" cy="116703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กองทุนบริการการแพทย์แผนไทย / งบฟื้นฟูสมรรถภาพด้านการแพทย์</a:t>
          </a:r>
          <a:endParaRPr lang="th-TH" sz="2200" kern="1200" dirty="0"/>
        </a:p>
      </dsp:txBody>
      <dsp:txXfrm>
        <a:off x="56970" y="3502489"/>
        <a:ext cx="3924660" cy="1053099"/>
      </dsp:txXfrm>
    </dsp:sp>
    <dsp:sp modelId="{60DEB971-C8F0-464D-854B-1EAB5C1616A5}">
      <dsp:nvSpPr>
        <dsp:cNvPr id="0" name=""/>
        <dsp:cNvSpPr/>
      </dsp:nvSpPr>
      <dsp:spPr>
        <a:xfrm>
          <a:off x="0" y="0"/>
          <a:ext cx="4038600" cy="1008686"/>
        </a:xfrm>
        <a:prstGeom prst="roundRect">
          <a:avLst/>
        </a:prstGeom>
        <a:solidFill>
          <a:schemeClr val="accent1">
            <a:shade val="80000"/>
            <a:hueOff val="102082"/>
            <a:satOff val="-1464"/>
            <a:lumOff val="85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งบบริการผู้ป่วยนอกทั่วไปแบบเหมาจ่ายต่อผู้มีสิทธิ์</a:t>
          </a:r>
          <a:endParaRPr lang="th-TH" sz="2200" kern="1200" dirty="0"/>
        </a:p>
      </dsp:txBody>
      <dsp:txXfrm>
        <a:off x="49240" y="49240"/>
        <a:ext cx="3940120" cy="910206"/>
      </dsp:txXfrm>
    </dsp:sp>
    <dsp:sp modelId="{8DC36E6C-B80C-446A-8B60-9350D234C1B4}">
      <dsp:nvSpPr>
        <dsp:cNvPr id="0" name=""/>
        <dsp:cNvSpPr/>
      </dsp:nvSpPr>
      <dsp:spPr>
        <a:xfrm>
          <a:off x="0" y="1052352"/>
          <a:ext cx="4038600" cy="1008686"/>
        </a:xfrm>
        <a:prstGeom prst="roundRect">
          <a:avLst/>
        </a:prstGeom>
        <a:solidFill>
          <a:schemeClr val="accent1">
            <a:shade val="80000"/>
            <a:hueOff val="204164"/>
            <a:satOff val="-2928"/>
            <a:lumOff val="170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งบบริการสร้างเสริมสุขภาพและป้องกันโรคสำหรับบริการพื้นฐาน(</a:t>
          </a:r>
          <a:r>
            <a:rPr lang="en-US" sz="2200" kern="1200" dirty="0" smtClean="0"/>
            <a:t>P&amp;P basic service</a:t>
          </a:r>
          <a:r>
            <a:rPr lang="th-TH" sz="2200" kern="1200" dirty="0" smtClean="0"/>
            <a:t>)</a:t>
          </a:r>
          <a:endParaRPr lang="th-TH" sz="2200" kern="1200" dirty="0"/>
        </a:p>
      </dsp:txBody>
      <dsp:txXfrm>
        <a:off x="49240" y="1101592"/>
        <a:ext cx="3940120" cy="910206"/>
      </dsp:txXfrm>
    </dsp:sp>
    <dsp:sp modelId="{EEDF6B6C-B131-4244-AC57-D3B1C9E9A19A}">
      <dsp:nvSpPr>
        <dsp:cNvPr id="0" name=""/>
        <dsp:cNvSpPr/>
      </dsp:nvSpPr>
      <dsp:spPr>
        <a:xfrm>
          <a:off x="0" y="2210439"/>
          <a:ext cx="4038600" cy="1099135"/>
        </a:xfrm>
        <a:prstGeom prst="roundRect">
          <a:avLst/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งบบริการสร้างเสริมสุขภาพและป้องกันโรคจ่ายตามเกณฑ์คุณภาพผลงานบริการ(</a:t>
          </a:r>
          <a:r>
            <a:rPr lang="en-US" sz="2200" kern="1200" dirty="0" smtClean="0"/>
            <a:t>QOF</a:t>
          </a:r>
          <a:r>
            <a:rPr lang="th-TH" sz="2200" kern="1200" dirty="0" smtClean="0"/>
            <a:t>)</a:t>
          </a:r>
          <a:endParaRPr lang="th-TH" sz="2200" kern="1200" dirty="0"/>
        </a:p>
      </dsp:txBody>
      <dsp:txXfrm>
        <a:off x="53655" y="2264094"/>
        <a:ext cx="3931290" cy="991825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12D240-D2CA-47FC-9701-CD0F4CBD04E9}">
      <dsp:nvSpPr>
        <dsp:cNvPr id="0" name=""/>
        <dsp:cNvSpPr/>
      </dsp:nvSpPr>
      <dsp:spPr>
        <a:xfrm>
          <a:off x="835152" y="0"/>
          <a:ext cx="2514600" cy="11777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kern="1200" dirty="0" smtClean="0"/>
            <a:t>เงินรับฝากกองทุน</a:t>
          </a:r>
          <a:r>
            <a:rPr lang="en-US" sz="1800" kern="1200" dirty="0" err="1" smtClean="0"/>
            <a:t>uc</a:t>
          </a:r>
          <a:r>
            <a:rPr lang="th-TH" sz="1800" kern="1200" dirty="0" smtClean="0"/>
            <a:t>วัสดุ</a:t>
          </a:r>
          <a:endParaRPr lang="th-TH" sz="1800" kern="1200" dirty="0"/>
        </a:p>
      </dsp:txBody>
      <dsp:txXfrm>
        <a:off x="892645" y="57493"/>
        <a:ext cx="2399614" cy="1062771"/>
      </dsp:txXfrm>
    </dsp:sp>
    <dsp:sp modelId="{E0C67D37-D66B-43B5-B6B6-7BD1DE3A4664}">
      <dsp:nvSpPr>
        <dsp:cNvPr id="0" name=""/>
        <dsp:cNvSpPr/>
      </dsp:nvSpPr>
      <dsp:spPr>
        <a:xfrm>
          <a:off x="838205" y="1336064"/>
          <a:ext cx="2520692" cy="8871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kern="1200" dirty="0" smtClean="0"/>
            <a:t>เงินรับฝากกองทุน</a:t>
          </a:r>
          <a:r>
            <a:rPr lang="en-US" sz="1800" kern="1200" dirty="0" err="1" smtClean="0"/>
            <a:t>uc</a:t>
          </a:r>
          <a:endParaRPr lang="th-TH" sz="1800" kern="1200" dirty="0" smtClean="0"/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kern="1200" dirty="0" smtClean="0"/>
            <a:t> </a:t>
          </a:r>
          <a:r>
            <a:rPr lang="en-US" sz="1800" kern="1200" dirty="0" smtClean="0"/>
            <a:t>fix Cost</a:t>
          </a:r>
          <a:endParaRPr lang="th-TH" sz="1800" kern="1200" dirty="0"/>
        </a:p>
      </dsp:txBody>
      <dsp:txXfrm>
        <a:off x="881512" y="1379371"/>
        <a:ext cx="2434078" cy="800531"/>
      </dsp:txXfrm>
    </dsp:sp>
    <dsp:sp modelId="{7498FEC7-3F24-45DF-B08B-EBBB5F730969}">
      <dsp:nvSpPr>
        <dsp:cNvPr id="0" name=""/>
        <dsp:cNvSpPr/>
      </dsp:nvSpPr>
      <dsp:spPr>
        <a:xfrm>
          <a:off x="835152" y="2452915"/>
          <a:ext cx="2514600" cy="17945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kern="1200" dirty="0" smtClean="0"/>
            <a:t>เงินรับฝากกองทุน</a:t>
          </a:r>
          <a:r>
            <a:rPr lang="en-US" sz="1800" kern="1200" dirty="0" err="1" smtClean="0"/>
            <a:t>uc</a:t>
          </a:r>
          <a:r>
            <a:rPr lang="th-TH" sz="1800" kern="1200" dirty="0" smtClean="0"/>
            <a:t>นอกเหนือ</a:t>
          </a:r>
          <a:r>
            <a:rPr lang="en-US" sz="1800" kern="1200" dirty="0" smtClean="0"/>
            <a:t> fix Cost</a:t>
          </a:r>
          <a:endParaRPr lang="th-TH" sz="1800" kern="1200" dirty="0"/>
        </a:p>
      </dsp:txBody>
      <dsp:txXfrm>
        <a:off x="922755" y="2540518"/>
        <a:ext cx="2339394" cy="1619360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1B7654-827E-471F-9033-FD4614279D4C}">
      <dsp:nvSpPr>
        <dsp:cNvPr id="0" name=""/>
        <dsp:cNvSpPr/>
      </dsp:nvSpPr>
      <dsp:spPr>
        <a:xfrm>
          <a:off x="0" y="3445519"/>
          <a:ext cx="4038600" cy="116703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กองทุนบริการการแพทย์แผนไทย / งบฟื้นฟูสมรรถภาพด้านการแพทย์</a:t>
          </a:r>
          <a:endParaRPr lang="th-TH" sz="2200" kern="1200" dirty="0"/>
        </a:p>
      </dsp:txBody>
      <dsp:txXfrm>
        <a:off x="56970" y="3502489"/>
        <a:ext cx="3924660" cy="1053099"/>
      </dsp:txXfrm>
    </dsp:sp>
    <dsp:sp modelId="{60DEB971-C8F0-464D-854B-1EAB5C1616A5}">
      <dsp:nvSpPr>
        <dsp:cNvPr id="0" name=""/>
        <dsp:cNvSpPr/>
      </dsp:nvSpPr>
      <dsp:spPr>
        <a:xfrm>
          <a:off x="0" y="0"/>
          <a:ext cx="4038600" cy="1008686"/>
        </a:xfrm>
        <a:prstGeom prst="roundRect">
          <a:avLst/>
        </a:prstGeom>
        <a:solidFill>
          <a:schemeClr val="accent1">
            <a:shade val="80000"/>
            <a:hueOff val="102082"/>
            <a:satOff val="-1464"/>
            <a:lumOff val="85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งบบริการผู้ป่วยนอกทั่วไปแบบเหมาจ่ายต่อผู้มีสิทธิ์</a:t>
          </a:r>
          <a:endParaRPr lang="th-TH" sz="2200" kern="1200" dirty="0"/>
        </a:p>
      </dsp:txBody>
      <dsp:txXfrm>
        <a:off x="49240" y="49240"/>
        <a:ext cx="3940120" cy="910206"/>
      </dsp:txXfrm>
    </dsp:sp>
    <dsp:sp modelId="{8DC36E6C-B80C-446A-8B60-9350D234C1B4}">
      <dsp:nvSpPr>
        <dsp:cNvPr id="0" name=""/>
        <dsp:cNvSpPr/>
      </dsp:nvSpPr>
      <dsp:spPr>
        <a:xfrm>
          <a:off x="0" y="1052352"/>
          <a:ext cx="4038600" cy="1008686"/>
        </a:xfrm>
        <a:prstGeom prst="roundRect">
          <a:avLst/>
        </a:prstGeom>
        <a:solidFill>
          <a:schemeClr val="accent1">
            <a:shade val="80000"/>
            <a:hueOff val="204164"/>
            <a:satOff val="-2928"/>
            <a:lumOff val="170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งบบริการสร้างเสริมสุขภาพและป้องกันโรคสำหรับบริการพื้นฐาน(</a:t>
          </a:r>
          <a:r>
            <a:rPr lang="en-US" sz="2200" kern="1200" dirty="0" smtClean="0"/>
            <a:t>P&amp;P basic service</a:t>
          </a:r>
          <a:r>
            <a:rPr lang="th-TH" sz="2200" kern="1200" dirty="0" smtClean="0"/>
            <a:t>)</a:t>
          </a:r>
          <a:endParaRPr lang="th-TH" sz="2200" kern="1200" dirty="0"/>
        </a:p>
      </dsp:txBody>
      <dsp:txXfrm>
        <a:off x="49240" y="1101592"/>
        <a:ext cx="3940120" cy="910206"/>
      </dsp:txXfrm>
    </dsp:sp>
    <dsp:sp modelId="{EEDF6B6C-B131-4244-AC57-D3B1C9E9A19A}">
      <dsp:nvSpPr>
        <dsp:cNvPr id="0" name=""/>
        <dsp:cNvSpPr/>
      </dsp:nvSpPr>
      <dsp:spPr>
        <a:xfrm>
          <a:off x="0" y="2210439"/>
          <a:ext cx="4038600" cy="1099135"/>
        </a:xfrm>
        <a:prstGeom prst="roundRect">
          <a:avLst/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งบบริการสร้างเสริมสุขภาพและป้องกันโรคจ่ายตามเกณฑ์คุณภาพผลงานบริการ(</a:t>
          </a:r>
          <a:r>
            <a:rPr lang="en-US" sz="2200" kern="1200" dirty="0" smtClean="0"/>
            <a:t>QOF</a:t>
          </a:r>
          <a:r>
            <a:rPr lang="th-TH" sz="2200" kern="1200" dirty="0" smtClean="0"/>
            <a:t>)</a:t>
          </a:r>
          <a:endParaRPr lang="th-TH" sz="2200" kern="1200" dirty="0"/>
        </a:p>
      </dsp:txBody>
      <dsp:txXfrm>
        <a:off x="53655" y="2264094"/>
        <a:ext cx="3931290" cy="991825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98FEC7-3F24-45DF-B08B-EBBB5F730969}">
      <dsp:nvSpPr>
        <dsp:cNvPr id="0" name=""/>
        <dsp:cNvSpPr/>
      </dsp:nvSpPr>
      <dsp:spPr>
        <a:xfrm>
          <a:off x="3940" y="0"/>
          <a:ext cx="4034659" cy="3245341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เงินรับฝากกองทุน</a:t>
          </a:r>
          <a:r>
            <a:rPr lang="en-US" sz="2400" kern="1200" dirty="0" err="1" smtClean="0"/>
            <a:t>uc</a:t>
          </a:r>
          <a:r>
            <a:rPr lang="en-US" sz="2400" kern="1200" dirty="0" smtClean="0"/>
            <a:t> </a:t>
          </a:r>
          <a:r>
            <a:rPr lang="th-TH" sz="2400" kern="1200" dirty="0" smtClean="0"/>
            <a:t>วัสดุ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</a:t>
          </a:r>
          <a:r>
            <a:rPr lang="th-TH" sz="2400" kern="1200" dirty="0" smtClean="0"/>
            <a:t> เงินรับฝากกองทุน</a:t>
          </a:r>
          <a:r>
            <a:rPr lang="en-US" sz="2400" kern="1200" dirty="0" smtClean="0"/>
            <a:t>UC Fix Cost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เงินรับฝากกองทุน </a:t>
          </a:r>
          <a:r>
            <a:rPr lang="en-US" sz="2400" kern="1200" dirty="0" smtClean="0"/>
            <a:t>UC</a:t>
          </a:r>
          <a:r>
            <a:rPr lang="th-TH" sz="2400" kern="1200" dirty="0" smtClean="0"/>
            <a:t>นอกเหนือ </a:t>
          </a:r>
          <a:r>
            <a:rPr lang="en-US" sz="2400" kern="1200" dirty="0" smtClean="0"/>
            <a:t>Fix  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      Cost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             Cr. </a:t>
          </a:r>
          <a:r>
            <a:rPr lang="th-TH" sz="2400" kern="1200" dirty="0" smtClean="0"/>
            <a:t>เงินฝากธนาคารนอก  </a:t>
          </a:r>
          <a:r>
            <a:rPr lang="th-TH" sz="2400" kern="1200" dirty="0" err="1" smtClean="0"/>
            <a:t>งปม</a:t>
          </a:r>
          <a:r>
            <a:rPr lang="th-TH" sz="2400" kern="1200" dirty="0" smtClean="0"/>
            <a:t>              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/>
            <a:t>                       รอจัดสรร-ออมทรัพย์</a:t>
          </a:r>
          <a:r>
            <a:rPr lang="en-US" sz="2400" kern="1200" dirty="0" smtClean="0"/>
            <a:t> </a:t>
          </a:r>
          <a:endParaRPr lang="th-TH" sz="2400" kern="1200" dirty="0"/>
        </a:p>
      </dsp:txBody>
      <dsp:txXfrm>
        <a:off x="162364" y="158424"/>
        <a:ext cx="3717811" cy="2928493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171169" y="49754"/>
          <a:ext cx="5906060" cy="14349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เงินฝากธนาคารนอกงบประมาณรอการจัดสรร-ออมทรัพย์    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(1101030102.102)</a:t>
          </a:r>
          <a:r>
            <a:rPr lang="en-US" sz="2400" kern="1200" dirty="0" smtClean="0"/>
            <a:t>    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 Cr. </a:t>
          </a:r>
          <a:r>
            <a:rPr lang="th-TH" sz="2400" kern="1200" dirty="0" smtClean="0"/>
            <a:t>เงินกองทุนประกันสังคม  (2111020199.301)</a:t>
          </a:r>
          <a:endParaRPr lang="th-TH" sz="2400" kern="1200" dirty="0"/>
        </a:p>
      </dsp:txBody>
      <dsp:txXfrm>
        <a:off x="241219" y="119804"/>
        <a:ext cx="5765960" cy="1294887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F8A2EF-B4C9-437E-AD76-34FE17EA8C13}">
      <dsp:nvSpPr>
        <dsp:cNvPr id="0" name=""/>
        <dsp:cNvSpPr/>
      </dsp:nvSpPr>
      <dsp:spPr>
        <a:xfrm>
          <a:off x="0" y="0"/>
          <a:ext cx="6019800" cy="1755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Dr. </a:t>
          </a:r>
          <a:r>
            <a:rPr lang="th-TH" sz="2500" kern="1200" dirty="0" smtClean="0"/>
            <a:t>เงินกองทุนประกันสังคม   (2111020199.301)</a:t>
          </a:r>
          <a:r>
            <a:rPr lang="en-US" sz="2500" kern="1200" dirty="0" smtClean="0"/>
            <a:t>   </a:t>
          </a:r>
        </a:p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       Cr. </a:t>
          </a:r>
          <a:r>
            <a:rPr lang="th-TH" sz="2500" kern="1200" dirty="0" smtClean="0"/>
            <a:t>เงินรับฝากค่าบริหารจัดการประกันสังคม  (2111020199.304)</a:t>
          </a:r>
          <a:endParaRPr lang="th-TH" sz="2500" kern="1200" dirty="0"/>
        </a:p>
      </dsp:txBody>
      <dsp:txXfrm>
        <a:off x="85672" y="85672"/>
        <a:ext cx="5848456" cy="1583656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45147" y="0"/>
          <a:ext cx="1724018" cy="1535771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/>
            <a:t>คู่สัญญารองไม่บันทึกบัญชี</a:t>
          </a:r>
          <a:endParaRPr lang="th-TH" sz="2700" kern="1200" dirty="0"/>
        </a:p>
      </dsp:txBody>
      <dsp:txXfrm>
        <a:off x="120117" y="74970"/>
        <a:ext cx="1574078" cy="1385831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45147" y="0"/>
          <a:ext cx="1724018" cy="1535771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/>
            <a:t>คู่สัญญารองไม่บันทึกบัญชี</a:t>
          </a:r>
          <a:endParaRPr lang="th-TH" sz="2700" kern="1200" dirty="0"/>
        </a:p>
      </dsp:txBody>
      <dsp:txXfrm>
        <a:off x="120117" y="74970"/>
        <a:ext cx="1574078" cy="1385831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171169" y="0"/>
          <a:ext cx="5906060" cy="18054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200" kern="1200" dirty="0" smtClean="0"/>
            <a:t>Dr. </a:t>
          </a:r>
          <a:r>
            <a:rPr lang="th-TH" sz="2200" kern="1200" dirty="0" smtClean="0"/>
            <a:t>ค่าใช้จ่าย....(ตามประเภท)           </a:t>
          </a:r>
          <a:r>
            <a:rPr lang="en-US" sz="2200" kern="1200" dirty="0" smtClean="0"/>
            <a:t>    </a:t>
          </a: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    Cr. </a:t>
          </a:r>
          <a:r>
            <a:rPr lang="th-TH" sz="2200" kern="1200" dirty="0" smtClean="0"/>
            <a:t>เงินฝากธนาคารนอกงบประมาณรอการจัดสรร-ออมทรัพย์   </a:t>
          </a: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                   (1101030102.102)</a:t>
          </a:r>
          <a:endParaRPr lang="th-TH" sz="2200" kern="1200" dirty="0"/>
        </a:p>
      </dsp:txBody>
      <dsp:txXfrm>
        <a:off x="259305" y="88136"/>
        <a:ext cx="5729788" cy="16292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6A4114-D602-4B07-B3F9-691EB508FE9B}">
      <dsp:nvSpPr>
        <dsp:cNvPr id="0" name=""/>
        <dsp:cNvSpPr/>
      </dsp:nvSpPr>
      <dsp:spPr>
        <a:xfrm>
          <a:off x="76200" y="0"/>
          <a:ext cx="4853893" cy="10604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1</a:t>
          </a:r>
          <a:r>
            <a:rPr lang="th-TH" sz="2800" kern="1200" dirty="0" smtClean="0"/>
            <a:t>. สำเนาใบส่งของ/สำเนาใบแจ้งหนี้</a:t>
          </a:r>
          <a:endParaRPr lang="th-TH" sz="2800" kern="1200" dirty="0"/>
        </a:p>
      </dsp:txBody>
      <dsp:txXfrm>
        <a:off x="127968" y="51768"/>
        <a:ext cx="4750357" cy="956943"/>
      </dsp:txXfrm>
    </dsp:sp>
    <dsp:sp modelId="{C7A82BBD-0D54-4F8C-BD19-06CA633C945E}">
      <dsp:nvSpPr>
        <dsp:cNvPr id="0" name=""/>
        <dsp:cNvSpPr/>
      </dsp:nvSpPr>
      <dsp:spPr>
        <a:xfrm>
          <a:off x="761986" y="1066595"/>
          <a:ext cx="5663010" cy="1436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/>
            <a:t>2</a:t>
          </a:r>
          <a:r>
            <a:rPr lang="th-TH" sz="2400" kern="1200" dirty="0" smtClean="0">
              <a:solidFill>
                <a:srgbClr val="C00000"/>
              </a:solidFill>
            </a:rPr>
            <a:t>. สำเนารายงานการตรวจรับพัสดุ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>
              <a:solidFill>
                <a:srgbClr val="C00000"/>
              </a:solidFill>
            </a:rPr>
            <a:t>        - จากระบบ </a:t>
          </a:r>
          <a:r>
            <a:rPr lang="en-US" sz="2400" kern="1200" dirty="0" smtClean="0">
              <a:solidFill>
                <a:srgbClr val="C00000"/>
              </a:solidFill>
            </a:rPr>
            <a:t>e-GP</a:t>
          </a:r>
          <a:endParaRPr lang="th-TH" sz="2400" kern="1200" dirty="0" smtClean="0">
            <a:solidFill>
              <a:srgbClr val="C00000"/>
            </a:solidFill>
          </a:endParaRP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>
              <a:solidFill>
                <a:srgbClr val="C00000"/>
              </a:solidFill>
            </a:rPr>
            <a:t>        - แบบเดิมในกรณีที่ยังไม่เข้าระบบ </a:t>
          </a:r>
          <a:r>
            <a:rPr lang="en-US" sz="2400" kern="1200" dirty="0" smtClean="0">
              <a:solidFill>
                <a:srgbClr val="C00000"/>
              </a:solidFill>
            </a:rPr>
            <a:t>e-GP</a:t>
          </a:r>
        </a:p>
      </dsp:txBody>
      <dsp:txXfrm>
        <a:off x="832088" y="1136697"/>
        <a:ext cx="5522806" cy="1295845"/>
      </dsp:txXfrm>
    </dsp:sp>
    <dsp:sp modelId="{4B770B23-7246-4F6D-AFB5-5EC37301E4BE}">
      <dsp:nvSpPr>
        <dsp:cNvPr id="0" name=""/>
        <dsp:cNvSpPr/>
      </dsp:nvSpPr>
      <dsp:spPr>
        <a:xfrm>
          <a:off x="1142967" y="2514768"/>
          <a:ext cx="6676746" cy="1436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3200" b="1" kern="1200" dirty="0" smtClean="0"/>
            <a:t>แหล่งที่มา</a:t>
          </a:r>
          <a:r>
            <a:rPr lang="th-TH" sz="3200" kern="1200" dirty="0" smtClean="0"/>
            <a:t>   ฝ่ายจัดซื้อ  (กลุ่มงานเภสัชกรรม,  </a:t>
          </a:r>
          <a:r>
            <a:rPr lang="en-US" sz="3200" kern="1200" dirty="0" smtClean="0"/>
            <a:t>LAB,</a:t>
          </a:r>
          <a:endParaRPr lang="th-TH" sz="3200" kern="1200" dirty="0" smtClean="0"/>
        </a:p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3200" kern="1200" dirty="0" smtClean="0"/>
            <a:t>                   งานพัสดุ, กลุ่มการพยาบาล)</a:t>
          </a:r>
          <a:r>
            <a:rPr lang="th-TH" sz="500" kern="1200" dirty="0" smtClean="0"/>
            <a:t>)</a:t>
          </a:r>
          <a:endParaRPr lang="th-TH" sz="500" kern="1200" dirty="0"/>
        </a:p>
      </dsp:txBody>
      <dsp:txXfrm>
        <a:off x="1213069" y="2584870"/>
        <a:ext cx="6536542" cy="1295845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F8A2EF-B4C9-437E-AD76-34FE17EA8C13}">
      <dsp:nvSpPr>
        <dsp:cNvPr id="0" name=""/>
        <dsp:cNvSpPr/>
      </dsp:nvSpPr>
      <dsp:spPr>
        <a:xfrm>
          <a:off x="0" y="76201"/>
          <a:ext cx="6019800" cy="15887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Dr. </a:t>
          </a:r>
          <a:r>
            <a:rPr lang="th-TH" sz="2500" kern="1200" dirty="0" smtClean="0"/>
            <a:t>เงินรับฝากบริหารจัดการประกันสังคม   (2111020199.304)</a:t>
          </a:r>
          <a:r>
            <a:rPr lang="en-US" sz="2500" kern="1200" dirty="0" smtClean="0"/>
            <a:t>   </a:t>
          </a:r>
        </a:p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      Cr. </a:t>
          </a:r>
          <a:r>
            <a:rPr lang="th-TH" sz="2500" kern="1200" dirty="0" smtClean="0"/>
            <a:t>รายได้ค่าบริหารจัดการประกันสังคม (4301020106.321)</a:t>
          </a:r>
          <a:endParaRPr lang="th-TH" sz="2500" kern="1200" dirty="0"/>
        </a:p>
      </dsp:txBody>
      <dsp:txXfrm>
        <a:off x="77557" y="153758"/>
        <a:ext cx="5864686" cy="1433652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45147" y="0"/>
          <a:ext cx="1724018" cy="1535771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/>
            <a:t>คู่สัญญารองไม่บันทึกบัญชี</a:t>
          </a:r>
          <a:endParaRPr lang="th-TH" sz="2700" kern="1200" dirty="0"/>
        </a:p>
      </dsp:txBody>
      <dsp:txXfrm>
        <a:off x="120117" y="74970"/>
        <a:ext cx="1574078" cy="1385831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47616" y="0"/>
          <a:ext cx="1818304" cy="1535771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/>
            <a:t>คู่สัญญารองไม่บันทึกบัญชี</a:t>
          </a:r>
          <a:endParaRPr lang="th-TH" sz="2800" kern="1200" dirty="0"/>
        </a:p>
      </dsp:txBody>
      <dsp:txXfrm>
        <a:off x="122586" y="74970"/>
        <a:ext cx="1668364" cy="1385831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D55604-3167-4636-8A91-72257C756A8B}">
      <dsp:nvSpPr>
        <dsp:cNvPr id="0" name=""/>
        <dsp:cNvSpPr/>
      </dsp:nvSpPr>
      <dsp:spPr>
        <a:xfrm>
          <a:off x="0" y="409"/>
          <a:ext cx="8382000" cy="837382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0" kern="1200" dirty="0" smtClean="0"/>
            <a:t>ตัวอย่าง   รพ.รับเงินค่าบัตรประกันสุขภาพแรงงานต่างด้าว จำนวน  1 ราย จำนวนเงิน 2,700  บาท</a:t>
          </a:r>
          <a:endParaRPr lang="th-TH" sz="2400" b="0" kern="1200" dirty="0"/>
        </a:p>
      </dsp:txBody>
      <dsp:txXfrm>
        <a:off x="40878" y="41287"/>
        <a:ext cx="8300244" cy="755626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167527-1A8A-4E02-8300-232DEB6DF12B}">
      <dsp:nvSpPr>
        <dsp:cNvPr id="0" name=""/>
        <dsp:cNvSpPr/>
      </dsp:nvSpPr>
      <dsp:spPr>
        <a:xfrm>
          <a:off x="0" y="57147"/>
          <a:ext cx="8001000" cy="4000504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Dr. </a:t>
          </a:r>
          <a:r>
            <a:rPr lang="th-TH" sz="2100" kern="1200" dirty="0" smtClean="0"/>
            <a:t>เงินสด  (1101010101.101)		                  2,700</a:t>
          </a: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      Cr. </a:t>
          </a:r>
          <a:r>
            <a:rPr lang="th-TH" sz="2100" kern="1200" dirty="0" smtClean="0"/>
            <a:t>รายได้ค่าตรวจสุขภาพแรงงานต่างด้าว (4301020106.515)	                   500</a:t>
          </a:r>
          <a:endParaRPr lang="th-TH" sz="210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b="1" kern="1200" dirty="0" smtClean="0">
              <a:effectLst/>
            </a:rPr>
            <a:t>            </a:t>
          </a:r>
          <a:r>
            <a:rPr lang="th-TH" sz="2100" b="0" kern="1200" dirty="0" smtClean="0">
              <a:effectLst/>
            </a:rPr>
            <a:t>รายได้ค่ารักษาแรงงานต่างด้าวรับล่วงหน้า (2103010103.502)                         1,514</a:t>
          </a: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b="1" kern="1200" dirty="0" smtClean="0"/>
            <a:t>            เงินรับฝากกองทุนแรงงานต่างด้าว-ค่าบริหารจัดการ (2111020199.501)      130</a:t>
          </a: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b="1" kern="1200" dirty="0" smtClean="0"/>
            <a:t>            เงินรับฝากกองทุนแรงงานต่างด้าว-ค่าใช้จ่ายสูง (2111020199.502)             350</a:t>
          </a: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b="1" kern="1200" dirty="0" smtClean="0"/>
            <a:t>            เงินรับฝากกองทุนแรงงานต่างด้าว-</a:t>
          </a:r>
          <a:r>
            <a:rPr lang="en-US" sz="2100" b="1" kern="1200" dirty="0" smtClean="0"/>
            <a:t>P&amp;P </a:t>
          </a:r>
          <a:r>
            <a:rPr lang="th-TH" sz="2100" b="1" kern="1200" dirty="0" smtClean="0"/>
            <a:t>(211102199.503)                       206</a:t>
          </a:r>
          <a:endParaRPr lang="th-TH" sz="2100" b="1" kern="1200" dirty="0"/>
        </a:p>
      </dsp:txBody>
      <dsp:txXfrm>
        <a:off x="195289" y="252436"/>
        <a:ext cx="7610422" cy="3609926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50D846-2142-49CF-8C40-423FE9DAEB77}">
      <dsp:nvSpPr>
        <dsp:cNvPr id="0" name=""/>
        <dsp:cNvSpPr/>
      </dsp:nvSpPr>
      <dsp:spPr>
        <a:xfrm>
          <a:off x="0" y="0"/>
          <a:ext cx="8001000" cy="19792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Dr. </a:t>
          </a:r>
          <a:r>
            <a:rPr lang="th-TH" sz="2200" kern="1200" dirty="0" smtClean="0"/>
            <a:t>เงินรับฝากกองทุนแรงงานต่างด้าว-ค่าบริหารจัดการ  (2111020199.501)              10 </a:t>
          </a: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Dr.</a:t>
          </a:r>
          <a:r>
            <a:rPr lang="th-TH" sz="2200" kern="1200" dirty="0" smtClean="0"/>
            <a:t>  เงินรับฝากกองทุนแรงงานต่างด้าว-ค่าใช้จ่ายสูง  (2111020199.502)                  350</a:t>
          </a: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        Cr. </a:t>
          </a:r>
          <a:r>
            <a:rPr lang="th-TH" sz="2200" kern="1200" dirty="0" smtClean="0"/>
            <a:t>เงินฝากธนาคารนอกงบประมาณ รอจัดสรร  (1101030102.102)	      360</a:t>
          </a:r>
          <a:endParaRPr lang="th-TH" sz="2200" kern="1200" dirty="0"/>
        </a:p>
      </dsp:txBody>
      <dsp:txXfrm>
        <a:off x="96620" y="96620"/>
        <a:ext cx="7807760" cy="1786025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9C659-7525-449C-8E10-32055529C8C3}">
      <dsp:nvSpPr>
        <dsp:cNvPr id="0" name=""/>
        <dsp:cNvSpPr/>
      </dsp:nvSpPr>
      <dsp:spPr>
        <a:xfrm>
          <a:off x="0" y="1004"/>
          <a:ext cx="8153400" cy="20553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เงินรับฝากกองทุนแรงงานต่างด้าว-</a:t>
          </a:r>
          <a:r>
            <a:rPr lang="en-US" sz="2400" kern="1200" dirty="0" smtClean="0"/>
            <a:t>P&amp;P</a:t>
          </a:r>
          <a:r>
            <a:rPr lang="th-TH" sz="2400" kern="1200" dirty="0" smtClean="0"/>
            <a:t> (2111020199.503)                 206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เงินรับฝากกองทุนแรงงานต่างด้าว-ค่าบริหารจัดการ (2111020199.501)  120 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</a:t>
          </a:r>
          <a:r>
            <a:rPr lang="en-US" sz="2400" kern="1200" dirty="0" smtClean="0"/>
            <a:t>      Cr.  </a:t>
          </a:r>
          <a:r>
            <a:rPr lang="th-TH" sz="2400" kern="1200" dirty="0" smtClean="0"/>
            <a:t>เงินฝากธนาคารนอกงบประมาณ-รอจัดสรร   (1101030102.102)            326			</a:t>
          </a:r>
          <a:endParaRPr lang="th-TH" sz="2400" kern="1200" dirty="0"/>
        </a:p>
      </dsp:txBody>
      <dsp:txXfrm>
        <a:off x="100336" y="101340"/>
        <a:ext cx="7952728" cy="1854718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0" y="32074"/>
          <a:ext cx="8077200" cy="15268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Dr. </a:t>
          </a:r>
          <a:r>
            <a:rPr lang="th-TH" sz="2900" kern="1200" dirty="0" smtClean="0"/>
            <a:t>เงินสด  (1101010101.101)</a:t>
          </a:r>
          <a:r>
            <a:rPr lang="en-US" sz="2900" kern="1200" dirty="0" smtClean="0"/>
            <a:t>     </a:t>
          </a:r>
        </a:p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      Cr. </a:t>
          </a:r>
          <a:r>
            <a:rPr lang="th-TH" sz="2900" kern="1200" dirty="0" smtClean="0"/>
            <a:t>เงินมัดจำประกันสัญญา (2112010199.102)</a:t>
          </a:r>
          <a:endParaRPr lang="th-TH" sz="2900" kern="1200" dirty="0"/>
        </a:p>
      </dsp:txBody>
      <dsp:txXfrm>
        <a:off x="74535" y="106609"/>
        <a:ext cx="7928130" cy="1377780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F8A2EF-B4C9-437E-AD76-34FE17EA8C13}">
      <dsp:nvSpPr>
        <dsp:cNvPr id="0" name=""/>
        <dsp:cNvSpPr/>
      </dsp:nvSpPr>
      <dsp:spPr>
        <a:xfrm>
          <a:off x="0" y="25012"/>
          <a:ext cx="8001000" cy="17374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Dr. </a:t>
          </a:r>
          <a:r>
            <a:rPr lang="th-TH" sz="3300" kern="1200" dirty="0" smtClean="0"/>
            <a:t>เงินฝากคลัง-หน่วยเบิกจ่าย   (1101020501.101)</a:t>
          </a:r>
          <a:r>
            <a:rPr lang="en-US" sz="3300" kern="1200" dirty="0" smtClean="0"/>
            <a:t>   </a:t>
          </a:r>
        </a:p>
        <a:p>
          <a:pPr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       Cr. </a:t>
          </a:r>
          <a:r>
            <a:rPr lang="th-TH" sz="3300" kern="1200" dirty="0" smtClean="0"/>
            <a:t>เงินสด  (1101010101.101)</a:t>
          </a:r>
          <a:endParaRPr lang="th-TH" sz="3300" kern="1200" dirty="0"/>
        </a:p>
      </dsp:txBody>
      <dsp:txXfrm>
        <a:off x="84815" y="109827"/>
        <a:ext cx="7831370" cy="1567820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0" y="32074"/>
          <a:ext cx="8077200" cy="15268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Dr. </a:t>
          </a:r>
          <a:r>
            <a:rPr lang="th-TH" sz="2900" kern="1200" dirty="0" smtClean="0"/>
            <a:t>เงินฝากธนาคาร-นอกงบประมาณ   (1101020604.102)</a:t>
          </a:r>
          <a:r>
            <a:rPr lang="en-US" sz="2900" kern="1200" dirty="0" smtClean="0"/>
            <a:t>     </a:t>
          </a:r>
        </a:p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      Cr. </a:t>
          </a:r>
          <a:r>
            <a:rPr lang="th-TH" sz="2900" kern="1200" dirty="0" smtClean="0"/>
            <a:t>เงินฝากคลัง-หน่วยเบิกจ่าย   (1101020501.101)</a:t>
          </a:r>
          <a:endParaRPr lang="th-TH" sz="2900" kern="1200" dirty="0"/>
        </a:p>
      </dsp:txBody>
      <dsp:txXfrm>
        <a:off x="74535" y="106609"/>
        <a:ext cx="7928130" cy="13777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D06F09-CFE1-42E7-B2EE-4571074D5E06}">
      <dsp:nvSpPr>
        <dsp:cNvPr id="0" name=""/>
        <dsp:cNvSpPr/>
      </dsp:nvSpPr>
      <dsp:spPr>
        <a:xfrm>
          <a:off x="0" y="1096"/>
          <a:ext cx="7924800" cy="2242532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/>
            <a:t>Dr. </a:t>
          </a:r>
          <a:r>
            <a:rPr lang="th-TH" sz="2800" kern="1200" dirty="0" smtClean="0"/>
            <a:t>เจ้าหนี้....(ตามประเภท)</a:t>
          </a:r>
          <a:endParaRPr lang="en-US" sz="2800" kern="1200" dirty="0" smtClean="0"/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/>
            <a:t>       Cr.</a:t>
          </a:r>
          <a:r>
            <a:rPr lang="th-TH" sz="2800" kern="1200" dirty="0" smtClean="0"/>
            <a:t> เงินฝากธนาคารนอกงบประมาณ –ออมทรัพย์</a:t>
          </a:r>
          <a:endParaRPr lang="en-US" sz="2800" kern="1200" dirty="0" smtClean="0"/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/>
            <a:t>       Cr. </a:t>
          </a:r>
          <a:r>
            <a:rPr lang="th-TH" sz="2800" kern="1200" dirty="0" smtClean="0"/>
            <a:t>ภาษีเงินได้หัก ณ ที่จ่ายรอนำส่ง</a:t>
          </a: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800" kern="1200" dirty="0" smtClean="0"/>
            <a:t>(ชำระเงินค่า....บริษัท..........เช็คเลขที่...........)</a:t>
          </a:r>
          <a:endParaRPr lang="th-TH" sz="2800" kern="1200" dirty="0"/>
        </a:p>
      </dsp:txBody>
      <dsp:txXfrm>
        <a:off x="109471" y="110567"/>
        <a:ext cx="7705858" cy="2023590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F8A2EF-B4C9-437E-AD76-34FE17EA8C13}">
      <dsp:nvSpPr>
        <dsp:cNvPr id="0" name=""/>
        <dsp:cNvSpPr/>
      </dsp:nvSpPr>
      <dsp:spPr>
        <a:xfrm>
          <a:off x="0" y="8"/>
          <a:ext cx="8001000" cy="16001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Dr. </a:t>
          </a:r>
          <a:r>
            <a:rPr lang="th-TH" sz="3000" kern="1200" dirty="0" smtClean="0"/>
            <a:t>เงินมัดจำประกันสัญญา   (2112010199.102)</a:t>
          </a:r>
          <a:r>
            <a:rPr lang="en-US" sz="3000" kern="1200" dirty="0" smtClean="0"/>
            <a:t>   </a:t>
          </a:r>
        </a:p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       Cr. </a:t>
          </a:r>
          <a:r>
            <a:rPr lang="th-TH" sz="3000" kern="1200" dirty="0" smtClean="0"/>
            <a:t>เงินฝากธนาคาร-นอกงบประมาณ  (1101020604.102)</a:t>
          </a:r>
          <a:endParaRPr lang="th-TH" sz="3000" kern="1200" dirty="0"/>
        </a:p>
      </dsp:txBody>
      <dsp:txXfrm>
        <a:off x="78115" y="78123"/>
        <a:ext cx="7844770" cy="1443961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764BC5-61DE-420C-8C24-5D54DF557538}">
      <dsp:nvSpPr>
        <dsp:cNvPr id="0" name=""/>
        <dsp:cNvSpPr/>
      </dsp:nvSpPr>
      <dsp:spPr>
        <a:xfrm>
          <a:off x="331469" y="0"/>
          <a:ext cx="3756660" cy="24384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883177-A5EC-491F-8F25-EDA6577A85C0}">
      <dsp:nvSpPr>
        <dsp:cNvPr id="0" name=""/>
        <dsp:cNvSpPr/>
      </dsp:nvSpPr>
      <dsp:spPr>
        <a:xfrm>
          <a:off x="818450" y="685795"/>
          <a:ext cx="2773254" cy="9753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b="1" kern="1200" dirty="0" smtClean="0"/>
            <a:t>หนี้สินเบ็ดเตล็ดอื่น ๆ ซึ่งจะต้องชำระภายในระยะเวลา 1 ปี </a:t>
          </a:r>
          <a:endParaRPr lang="th-TH" sz="2100" kern="1200" dirty="0"/>
        </a:p>
      </dsp:txBody>
      <dsp:txXfrm>
        <a:off x="866063" y="733408"/>
        <a:ext cx="2678028" cy="880134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F5EA41-B392-4015-96B8-76A52B74CA3F}">
      <dsp:nvSpPr>
        <dsp:cNvPr id="0" name=""/>
        <dsp:cNvSpPr/>
      </dsp:nvSpPr>
      <dsp:spPr>
        <a:xfrm>
          <a:off x="-3" y="0"/>
          <a:ext cx="3505206" cy="16002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kern="1200" dirty="0" smtClean="0"/>
            <a:t>การรับรู้</a:t>
          </a:r>
        </a:p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kern="1200" dirty="0" smtClean="0"/>
            <a:t> เมื่อได้รับเงิน</a:t>
          </a:r>
          <a:endParaRPr lang="th-TH" sz="2900" kern="1200" dirty="0"/>
        </a:p>
      </dsp:txBody>
      <dsp:txXfrm>
        <a:off x="513323" y="234344"/>
        <a:ext cx="2478554" cy="1131512"/>
      </dsp:txXfrm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4FCAD8-47CC-4713-AB31-2A699F3A4A1F}">
      <dsp:nvSpPr>
        <dsp:cNvPr id="0" name=""/>
        <dsp:cNvSpPr/>
      </dsp:nvSpPr>
      <dsp:spPr>
        <a:xfrm>
          <a:off x="0" y="152399"/>
          <a:ext cx="7924800" cy="1905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Dr. </a:t>
          </a:r>
          <a:r>
            <a:rPr lang="th-TH" sz="2800" kern="1200" dirty="0" smtClean="0"/>
            <a:t>เงินฝากธนาคารนอกงบประมาณออมทรัพย์ (1101030102.01)</a:t>
          </a: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/>
            <a:t> </a:t>
          </a:r>
          <a:r>
            <a:rPr lang="en-US" sz="2800" kern="1200" dirty="0" smtClean="0"/>
            <a:t>       Cr. </a:t>
          </a:r>
          <a:r>
            <a:rPr lang="th-TH" sz="2800" kern="1200" dirty="0" smtClean="0"/>
            <a:t>หนี้สินหมุนเวียนอื่น  (2116010199.101)</a:t>
          </a:r>
          <a:endParaRPr lang="th-TH" sz="2800" kern="1200" dirty="0"/>
        </a:p>
      </dsp:txBody>
      <dsp:txXfrm>
        <a:off x="92994" y="245393"/>
        <a:ext cx="7738812" cy="1719012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90FCE5-A241-4B1E-87D9-B62C55EC2331}">
      <dsp:nvSpPr>
        <dsp:cNvPr id="0" name=""/>
        <dsp:cNvSpPr/>
      </dsp:nvSpPr>
      <dsp:spPr>
        <a:xfrm>
          <a:off x="0" y="65068"/>
          <a:ext cx="7696200" cy="1676401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Dr. </a:t>
          </a:r>
          <a:r>
            <a:rPr lang="th-TH" sz="2600" kern="1200" dirty="0" smtClean="0"/>
            <a:t>เงินฝากธนาคารนอกงบประมาณ-ออมทรัพย์   (1101030102.101)</a:t>
          </a:r>
          <a:endParaRPr lang="en-US" sz="2600" kern="1200" dirty="0" smtClean="0"/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       Cr.</a:t>
          </a:r>
          <a:r>
            <a:rPr lang="th-TH" sz="2600" kern="1200" dirty="0" smtClean="0"/>
            <a:t>หนี้สินไม่หมุนเวียนอื่น (2213010199.201)</a:t>
          </a:r>
          <a:endParaRPr lang="th-TH" sz="2600" kern="1200" dirty="0"/>
        </a:p>
      </dsp:txBody>
      <dsp:txXfrm>
        <a:off x="81835" y="146903"/>
        <a:ext cx="7532530" cy="1512731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6FF6F2-08DB-4B7B-AE01-F39E9399E570}">
      <dsp:nvSpPr>
        <dsp:cNvPr id="0" name=""/>
        <dsp:cNvSpPr/>
      </dsp:nvSpPr>
      <dsp:spPr>
        <a:xfrm>
          <a:off x="0" y="24899"/>
          <a:ext cx="7848600" cy="1474200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Dr. </a:t>
          </a:r>
          <a:r>
            <a:rPr lang="th-TH" sz="2800" kern="1200" dirty="0" smtClean="0"/>
            <a:t>หนี้สินไม่หมุนเวียนอื่น    (2213010199.102)</a:t>
          </a: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/>
            <a:t>        </a:t>
          </a:r>
          <a:r>
            <a:rPr lang="en-US" sz="2800" kern="1200" dirty="0" smtClean="0"/>
            <a:t>Cr.</a:t>
          </a:r>
          <a:r>
            <a:rPr lang="th-TH" sz="2800" kern="1200" dirty="0" smtClean="0"/>
            <a:t>เงินฝากธนาคารนอกงบประมาณ –ออมทรัพย์  (1101030102.101)</a:t>
          </a:r>
          <a:endParaRPr lang="th-TH" sz="2800" kern="1200" dirty="0"/>
        </a:p>
      </dsp:txBody>
      <dsp:txXfrm>
        <a:off x="71965" y="96864"/>
        <a:ext cx="7704670" cy="1330270"/>
      </dsp:txXfrm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A9B0BC-ADD9-42F9-94BB-3DBBD1719BCF}">
      <dsp:nvSpPr>
        <dsp:cNvPr id="0" name=""/>
        <dsp:cNvSpPr/>
      </dsp:nvSpPr>
      <dsp:spPr>
        <a:xfrm>
          <a:off x="179520" y="548"/>
          <a:ext cx="3681147" cy="14724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12065" rIns="0" bIns="1206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900" kern="1200" dirty="0" smtClean="0"/>
            <a:t>1</a:t>
          </a:r>
          <a:r>
            <a:rPr lang="th-TH" sz="2400" kern="1200" dirty="0" smtClean="0"/>
            <a:t>.  เงินสร้างเสริมสุขภาพและป้องกันโรค (</a:t>
          </a:r>
          <a:r>
            <a:rPr lang="en-US" sz="2400" kern="1200" dirty="0" smtClean="0"/>
            <a:t>PPA</a:t>
          </a:r>
          <a:r>
            <a:rPr lang="th-TH" sz="2400" kern="1200" dirty="0" smtClean="0"/>
            <a:t>)</a:t>
          </a:r>
          <a:endParaRPr lang="th-TH" sz="2400" kern="1200" dirty="0"/>
        </a:p>
      </dsp:txBody>
      <dsp:txXfrm>
        <a:off x="915750" y="548"/>
        <a:ext cx="2208688" cy="1472459"/>
      </dsp:txXfrm>
    </dsp:sp>
    <dsp:sp modelId="{1E7AC5C4-947A-4253-9CD3-17B92D540E29}">
      <dsp:nvSpPr>
        <dsp:cNvPr id="0" name=""/>
        <dsp:cNvSpPr/>
      </dsp:nvSpPr>
      <dsp:spPr>
        <a:xfrm>
          <a:off x="179520" y="1679151"/>
          <a:ext cx="3681147" cy="14724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kern="1200" dirty="0" smtClean="0"/>
            <a:t>2. งบสนับสนุนและส่งเสริมการจัดบริการสำหรับผู้ติดเชื้อ</a:t>
          </a:r>
          <a:r>
            <a:rPr lang="en-US" sz="2000" kern="1200" dirty="0" smtClean="0"/>
            <a:t> HIV</a:t>
          </a:r>
          <a:r>
            <a:rPr lang="th-TH" sz="2000" kern="1200" dirty="0" smtClean="0"/>
            <a:t> และผู้ติดเชื้อเอดส์</a:t>
          </a:r>
          <a:endParaRPr lang="th-TH" sz="2000" kern="1200" dirty="0"/>
        </a:p>
      </dsp:txBody>
      <dsp:txXfrm>
        <a:off x="915750" y="1679151"/>
        <a:ext cx="2208688" cy="1472459"/>
      </dsp:txXfrm>
    </dsp:sp>
    <dsp:sp modelId="{A3F82988-BEED-4547-98F3-7C885FF443C1}">
      <dsp:nvSpPr>
        <dsp:cNvPr id="0" name=""/>
        <dsp:cNvSpPr/>
      </dsp:nvSpPr>
      <dsp:spPr>
        <a:xfrm>
          <a:off x="179520" y="3357755"/>
          <a:ext cx="3681147" cy="14724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18415" rIns="0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900" kern="1200" dirty="0" smtClean="0"/>
            <a:t>3. งบค่าบริการสาธารณสุขสำหรับผู้ที่มีภาวะพึ่งพิง  </a:t>
          </a:r>
          <a:r>
            <a:rPr lang="en-US" sz="2900" kern="1200" dirty="0" smtClean="0"/>
            <a:t>LTC</a:t>
          </a:r>
          <a:endParaRPr lang="th-TH" sz="2900" kern="1200" dirty="0"/>
        </a:p>
      </dsp:txBody>
      <dsp:txXfrm>
        <a:off x="915750" y="3357755"/>
        <a:ext cx="2208688" cy="1472459"/>
      </dsp:txXfrm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A9B0BC-ADD9-42F9-94BB-3DBBD1719BCF}">
      <dsp:nvSpPr>
        <dsp:cNvPr id="0" name=""/>
        <dsp:cNvSpPr/>
      </dsp:nvSpPr>
      <dsp:spPr>
        <a:xfrm>
          <a:off x="0" y="899322"/>
          <a:ext cx="3733800" cy="178275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รับเงินจาก </a:t>
          </a:r>
          <a:r>
            <a:rPr lang="th-TH" sz="2400" kern="1200" dirty="0" err="1" smtClean="0"/>
            <a:t>อปท</a:t>
          </a:r>
          <a:r>
            <a:rPr lang="th-TH" sz="2400" kern="1200" dirty="0" smtClean="0"/>
            <a:t>.เพื่อทำโครงการสร้างเสริมสุขภาพและป้องกันโรคในชุมชน</a:t>
          </a:r>
          <a:endParaRPr lang="th-TH" sz="2400" kern="1200" dirty="0"/>
        </a:p>
      </dsp:txBody>
      <dsp:txXfrm>
        <a:off x="891378" y="899322"/>
        <a:ext cx="1951045" cy="178275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C6E79-3AE3-4EA0-936C-349AA27AF9CE}">
      <dsp:nvSpPr>
        <dsp:cNvPr id="0" name=""/>
        <dsp:cNvSpPr/>
      </dsp:nvSpPr>
      <dsp:spPr>
        <a:xfrm>
          <a:off x="0" y="0"/>
          <a:ext cx="1620124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/>
            <a:t>ใบส่งของ</a:t>
          </a:r>
          <a:endParaRPr lang="th-TH" sz="2600" kern="1200" dirty="0"/>
        </a:p>
      </dsp:txBody>
      <dsp:txXfrm>
        <a:off x="0" y="1810385"/>
        <a:ext cx="1620124" cy="1810385"/>
      </dsp:txXfrm>
    </dsp:sp>
    <dsp:sp modelId="{8B8D763F-E40A-43C2-BA9B-0C591BAACE30}">
      <dsp:nvSpPr>
        <dsp:cNvPr id="0" name=""/>
        <dsp:cNvSpPr/>
      </dsp:nvSpPr>
      <dsp:spPr>
        <a:xfrm>
          <a:off x="259728" y="457200"/>
          <a:ext cx="1103758" cy="113586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B687EC-4B15-4A0F-80B3-AFC2D8D0C25B}">
      <dsp:nvSpPr>
        <dsp:cNvPr id="0" name=""/>
        <dsp:cNvSpPr/>
      </dsp:nvSpPr>
      <dsp:spPr>
        <a:xfrm>
          <a:off x="1600203" y="0"/>
          <a:ext cx="1620124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/>
            <a:t>ใบส่งของ ระบบ </a:t>
          </a:r>
          <a:r>
            <a:rPr lang="en-US" sz="2600" kern="1200" dirty="0" smtClean="0"/>
            <a:t>e-GP</a:t>
          </a:r>
          <a:endParaRPr lang="th-TH" sz="2600" kern="1200" dirty="0"/>
        </a:p>
      </dsp:txBody>
      <dsp:txXfrm>
        <a:off x="1600203" y="1810385"/>
        <a:ext cx="1620124" cy="1810385"/>
      </dsp:txXfrm>
    </dsp:sp>
    <dsp:sp modelId="{CADF2FA3-0200-463C-8D47-B4C0F4A8668B}">
      <dsp:nvSpPr>
        <dsp:cNvPr id="0" name=""/>
        <dsp:cNvSpPr/>
      </dsp:nvSpPr>
      <dsp:spPr>
        <a:xfrm>
          <a:off x="1915374" y="457200"/>
          <a:ext cx="1129922" cy="113586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362527-8595-4FD6-9515-46C56B540B8E}">
      <dsp:nvSpPr>
        <dsp:cNvPr id="0" name=""/>
        <dsp:cNvSpPr/>
      </dsp:nvSpPr>
      <dsp:spPr>
        <a:xfrm>
          <a:off x="3339001" y="0"/>
          <a:ext cx="1620124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/>
            <a:t>รายงานตรวจรับพัสดุ</a:t>
          </a:r>
          <a:endParaRPr lang="th-TH" sz="2600" kern="1200" dirty="0"/>
        </a:p>
      </dsp:txBody>
      <dsp:txXfrm>
        <a:off x="3339001" y="1810385"/>
        <a:ext cx="1620124" cy="1810385"/>
      </dsp:txXfrm>
    </dsp:sp>
    <dsp:sp modelId="{667731FB-692B-43FC-AF5E-B7C35A950A0A}">
      <dsp:nvSpPr>
        <dsp:cNvPr id="0" name=""/>
        <dsp:cNvSpPr/>
      </dsp:nvSpPr>
      <dsp:spPr>
        <a:xfrm>
          <a:off x="3571028" y="457200"/>
          <a:ext cx="1156071" cy="1135860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F4CD0D-7152-4349-8E4D-F789578A6348}">
      <dsp:nvSpPr>
        <dsp:cNvPr id="0" name=""/>
        <dsp:cNvSpPr/>
      </dsp:nvSpPr>
      <dsp:spPr>
        <a:xfrm>
          <a:off x="5007729" y="0"/>
          <a:ext cx="1620124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รายงานตรวจรับพัสดุ</a:t>
          </a:r>
          <a:r>
            <a:rPr lang="en-US" sz="2400" kern="1200" dirty="0" smtClean="0"/>
            <a:t>e-GP</a:t>
          </a:r>
          <a:endParaRPr lang="th-TH" sz="2400" kern="1200" dirty="0"/>
        </a:p>
      </dsp:txBody>
      <dsp:txXfrm>
        <a:off x="5007729" y="1810385"/>
        <a:ext cx="1620124" cy="1810385"/>
      </dsp:txXfrm>
    </dsp:sp>
    <dsp:sp modelId="{E61F2B36-88E4-4F88-B6FD-BBCF6D41F4E0}">
      <dsp:nvSpPr>
        <dsp:cNvPr id="0" name=""/>
        <dsp:cNvSpPr/>
      </dsp:nvSpPr>
      <dsp:spPr>
        <a:xfrm>
          <a:off x="5226674" y="457200"/>
          <a:ext cx="1182235" cy="1135860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4AF2BE-AC2B-40B8-8E97-F5BD53690117}">
      <dsp:nvSpPr>
        <dsp:cNvPr id="0" name=""/>
        <dsp:cNvSpPr/>
      </dsp:nvSpPr>
      <dsp:spPr>
        <a:xfrm>
          <a:off x="265176" y="3620770"/>
          <a:ext cx="6099048" cy="678894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FAE56B-1002-414B-A17A-D8A0F5390C29}">
      <dsp:nvSpPr>
        <dsp:cNvPr id="0" name=""/>
        <dsp:cNvSpPr/>
      </dsp:nvSpPr>
      <dsp:spPr>
        <a:xfrm>
          <a:off x="533398" y="0"/>
          <a:ext cx="3238500" cy="46783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439470-925B-4637-AF6D-85974EE1CFE0}">
      <dsp:nvSpPr>
        <dsp:cNvPr id="0" name=""/>
        <dsp:cNvSpPr/>
      </dsp:nvSpPr>
      <dsp:spPr>
        <a:xfrm>
          <a:off x="1906" y="1403508"/>
          <a:ext cx="1856630" cy="18713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kern="1200" dirty="0" smtClean="0"/>
            <a:t>เป็นภาระผูกพันที่หน่วยงานส่งผู้ป่วยเพื่อการรักษาต่อ</a:t>
          </a: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rgbClr val="FF0000"/>
              </a:solidFill>
              <a:hlinkClick xmlns:r="http://schemas.openxmlformats.org/officeDocument/2006/relationships" r:id="rId1" action="ppaction://hlinkfile"/>
            </a:rPr>
            <a:t>Flow chart</a:t>
          </a:r>
          <a:endParaRPr lang="th-TH" sz="1600" kern="1200" dirty="0">
            <a:solidFill>
              <a:srgbClr val="FF0000"/>
            </a:solidFill>
          </a:endParaRPr>
        </a:p>
      </dsp:txBody>
      <dsp:txXfrm>
        <a:off x="92539" y="1494141"/>
        <a:ext cx="1675364" cy="1690079"/>
      </dsp:txXfrm>
    </dsp:sp>
    <dsp:sp modelId="{FF389B9F-3C5A-4CDE-B138-40D6245CC928}">
      <dsp:nvSpPr>
        <dsp:cNvPr id="0" name=""/>
        <dsp:cNvSpPr/>
      </dsp:nvSpPr>
      <dsp:spPr>
        <a:xfrm>
          <a:off x="1951462" y="1403508"/>
          <a:ext cx="1856630" cy="18713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b="1" kern="1200" dirty="0" smtClean="0">
              <a:solidFill>
                <a:srgbClr val="FFFF00"/>
              </a:solidFill>
            </a:rPr>
            <a:t>การรับรู้..</a:t>
          </a:r>
          <a:endParaRPr lang="th-TH" sz="2300" kern="1200" dirty="0">
            <a:solidFill>
              <a:srgbClr val="FFFF00"/>
            </a:solidFill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800" kern="1200" dirty="0" smtClean="0"/>
            <a:t>เมื่อได้รับหนังสือเรียกเก็บจากหน่วยงานที่รับการรักษาต่อ</a:t>
          </a:r>
          <a:endParaRPr lang="th-TH" sz="1800" kern="1200" dirty="0"/>
        </a:p>
      </dsp:txBody>
      <dsp:txXfrm>
        <a:off x="2042095" y="1494141"/>
        <a:ext cx="1675364" cy="169007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2721E4-67F3-4176-80BE-B49553FE5557}">
      <dsp:nvSpPr>
        <dsp:cNvPr id="0" name=""/>
        <dsp:cNvSpPr/>
      </dsp:nvSpPr>
      <dsp:spPr>
        <a:xfrm>
          <a:off x="0" y="0"/>
          <a:ext cx="4038600" cy="13934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 </a:t>
          </a:r>
          <a:r>
            <a:rPr lang="en-US" sz="3200" kern="1200" dirty="0" smtClean="0"/>
            <a:t>&gt;&gt;.</a:t>
          </a:r>
          <a:r>
            <a:rPr lang="th-TH" sz="3200" kern="1200" dirty="0" smtClean="0"/>
            <a:t>วันที่ธุรการลงรับหนังสือ</a:t>
          </a:r>
          <a:endParaRPr lang="th-TH" sz="3200" kern="1200" dirty="0"/>
        </a:p>
      </dsp:txBody>
      <dsp:txXfrm>
        <a:off x="68020" y="68020"/>
        <a:ext cx="3902560" cy="1257363"/>
      </dsp:txXfrm>
    </dsp:sp>
    <dsp:sp modelId="{CFFDE520-B74F-4D8A-921D-094C5541398C}">
      <dsp:nvSpPr>
        <dsp:cNvPr id="0" name=""/>
        <dsp:cNvSpPr/>
      </dsp:nvSpPr>
      <dsp:spPr>
        <a:xfrm>
          <a:off x="0" y="1441305"/>
          <a:ext cx="4038600" cy="14799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 </a:t>
          </a:r>
          <a:r>
            <a:rPr lang="en-US" sz="3200" kern="1200" dirty="0" smtClean="0"/>
            <a:t>&gt;&gt;.</a:t>
          </a:r>
          <a:r>
            <a:rPr lang="th-TH" sz="3200" kern="1200" dirty="0" smtClean="0"/>
            <a:t>วันที่งานประกันสุขภาพ/งานจัดเก็บรายได้ ลงรับหนังสือ</a:t>
          </a:r>
          <a:endParaRPr lang="th-TH" sz="3200" kern="1200" dirty="0"/>
        </a:p>
      </dsp:txBody>
      <dsp:txXfrm>
        <a:off x="72244" y="1513549"/>
        <a:ext cx="3894112" cy="1335443"/>
      </dsp:txXfrm>
    </dsp:sp>
    <dsp:sp modelId="{31CF0541-8CC7-4F6D-9C75-0BCA2813B1A1}">
      <dsp:nvSpPr>
        <dsp:cNvPr id="0" name=""/>
        <dsp:cNvSpPr/>
      </dsp:nvSpPr>
      <dsp:spPr>
        <a:xfrm>
          <a:off x="0" y="3077241"/>
          <a:ext cx="4038600" cy="13972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&gt;&gt;.</a:t>
          </a:r>
          <a:r>
            <a:rPr lang="th-TH" sz="3200" kern="1200" dirty="0" smtClean="0"/>
            <a:t>วันที่งานการเงินลงรับหนังสือ</a:t>
          </a:r>
          <a:endParaRPr lang="th-TH" sz="3200" kern="1200" dirty="0"/>
        </a:p>
      </dsp:txBody>
      <dsp:txXfrm>
        <a:off x="68206" y="3145447"/>
        <a:ext cx="3902188" cy="126080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3A070E-2B55-4718-98E7-6D63221D9746}">
      <dsp:nvSpPr>
        <dsp:cNvPr id="0" name=""/>
        <dsp:cNvSpPr/>
      </dsp:nvSpPr>
      <dsp:spPr>
        <a:xfrm>
          <a:off x="0" y="1349"/>
          <a:ext cx="8153400" cy="1368900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Dr</a:t>
          </a:r>
          <a:r>
            <a:rPr lang="en-US" sz="2600" kern="1200" dirty="0" smtClean="0">
              <a:solidFill>
                <a:srgbClr val="FF0000"/>
              </a:solidFill>
            </a:rPr>
            <a:t>. </a:t>
          </a:r>
          <a:r>
            <a:rPr lang="th-TH" sz="2600" kern="1200" dirty="0" smtClean="0">
              <a:solidFill>
                <a:srgbClr val="FF0000"/>
              </a:solidFill>
            </a:rPr>
            <a:t>รายได้ค่ารักษาแรงงานต่างด้าวรับล่วงหน้า  (2103010103.502)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rgbClr val="FF0000"/>
              </a:solidFill>
            </a:rPr>
            <a:t>       Cr. </a:t>
          </a:r>
          <a:r>
            <a:rPr lang="th-TH" sz="2600" kern="1200" dirty="0" smtClean="0">
              <a:solidFill>
                <a:srgbClr val="FF0000"/>
              </a:solidFill>
            </a:rPr>
            <a:t>เจ้าหนี้ค่ารักษา-แรงงานต่างด้าวใน </a:t>
          </a:r>
          <a:r>
            <a:rPr lang="th-TH" sz="2600" b="1" kern="1200" dirty="0" smtClean="0">
              <a:solidFill>
                <a:srgbClr val="FF0000"/>
              </a:solidFill>
            </a:rPr>
            <a:t>/</a:t>
          </a:r>
          <a:r>
            <a:rPr lang="th-TH" sz="2600" kern="1200" dirty="0" smtClean="0">
              <a:solidFill>
                <a:srgbClr val="FF0000"/>
              </a:solidFill>
            </a:rPr>
            <a:t> นอกสังกัด </a:t>
          </a:r>
          <a:r>
            <a:rPr lang="th-TH" sz="2600" kern="1200" dirty="0" err="1" smtClean="0">
              <a:solidFill>
                <a:srgbClr val="FF0000"/>
              </a:solidFill>
            </a:rPr>
            <a:t>สธ</a:t>
          </a:r>
          <a:r>
            <a:rPr lang="th-TH" sz="2600" kern="1200" dirty="0" smtClean="0">
              <a:solidFill>
                <a:srgbClr val="FF0000"/>
              </a:solidFill>
            </a:rPr>
            <a:t>. (2101020199.501/502)</a:t>
          </a:r>
          <a:endParaRPr lang="th-TH" sz="2600" kern="1200" dirty="0">
            <a:solidFill>
              <a:srgbClr val="FF0000"/>
            </a:solidFill>
          </a:endParaRPr>
        </a:p>
      </dsp:txBody>
      <dsp:txXfrm>
        <a:off x="66824" y="68173"/>
        <a:ext cx="8019752" cy="12352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9E83B-4D45-4833-A555-BC32CB24742F}" type="datetimeFigureOut">
              <a:rPr lang="th-TH" smtClean="0"/>
              <a:t>26/02/62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C7B3E-07F9-48F7-B6FC-25186E4070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7322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C7B3E-07F9-48F7-B6FC-25186E407010}" type="slidenum">
              <a:rPr lang="th-TH" smtClean="0"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3766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13FC3-955E-44AE-8B2B-7AE9F622E36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5B885-33E0-4EB0-AE0F-D3BC4CE19C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108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DBA98-A70A-4482-BCC9-60182DC0704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D6D32-9614-45F6-9308-E5252F13E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066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F797C-8E27-4868-8EED-200C24C8393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76963-4432-4E36-8A35-5FFB980348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409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95321-78C4-43EF-8D8B-F718C0E59F5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2F065-A5D6-4CEA-979A-CAC8A79920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5891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1EAD7-7164-4078-8924-E40D0C65C32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D8D2A-DE16-4F6E-A157-767F9DB0B5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267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48B60-412D-4B8D-858F-73E616DBB51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6D398-FEBD-42BF-AEBD-7B3D33D09E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6240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DE246-5029-4511-81AF-160AF060C91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6D97B-39A8-4E9E-ABA4-6C26138C7C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927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C1302-3353-436E-A2EF-B6942EE8B8A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DFBEC-9787-4823-B856-1998D2E85D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402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6F814-5FD3-4977-BA45-35548566DB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C79D7-F3A6-4763-B1B3-9258FB96E3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4000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BA1F1-A230-46D4-966E-C8A77766201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F56BD-4921-4131-80A2-0651FF56D7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2667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91D37-147B-448B-9FFF-F1C0E73339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9BEBB-CC72-434B-8770-49548AB0CC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268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110B08-6D79-4A12-904D-C1DFC413BF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5487CA-B80B-4178-82AB-35CB939557A3}" type="slidenum">
              <a:rPr lang="en-US" altLang="en-US"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9569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3607;&#3632;&#3648;&#3610;&#3637;&#3618;&#3609;&#3588;&#3640;&#3617;&#3648;&#3592;&#3657;&#3634;&#3627;&#3609;&#3637;&#3657;%20&#3617;&#3588;.62.xl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3607;&#3632;&#3648;&#3610;&#3637;&#3618;&#3609;&#3588;&#3640;&#3617;&#3592;&#3609;.&#3588;&#3656;&#3634;&#3619;&#3633;&#3585;&#3625;&#3634;&#3605;&#3634;&#3617;&#3592;&#3656;&#3634;&#3618;.xls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&#3588;&#3656;&#3634;&#3605;&#3629;&#3610;&#3649;&#3607;&#3609;&#3588;&#3657;&#3634;&#3591;&#3592;&#3656;&#3634;&#3618;.xls" TargetMode="Externa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openxmlformats.org/officeDocument/2006/relationships/diagramLayout" Target="../diagrams/layout23.xml"/><Relationship Id="rId18" Type="http://schemas.openxmlformats.org/officeDocument/2006/relationships/diagramLayout" Target="../diagrams/layout24.xml"/><Relationship Id="rId3" Type="http://schemas.openxmlformats.org/officeDocument/2006/relationships/diagramLayout" Target="../diagrams/layout21.xml"/><Relationship Id="rId21" Type="http://schemas.microsoft.com/office/2007/relationships/diagramDrawing" Target="../diagrams/drawing24.xml"/><Relationship Id="rId7" Type="http://schemas.openxmlformats.org/officeDocument/2006/relationships/diagramData" Target="../diagrams/data22.xml"/><Relationship Id="rId12" Type="http://schemas.openxmlformats.org/officeDocument/2006/relationships/diagramData" Target="../diagrams/data23.xml"/><Relationship Id="rId17" Type="http://schemas.openxmlformats.org/officeDocument/2006/relationships/diagramData" Target="../diagrams/data24.xml"/><Relationship Id="rId2" Type="http://schemas.openxmlformats.org/officeDocument/2006/relationships/diagramData" Target="../diagrams/data21.xml"/><Relationship Id="rId16" Type="http://schemas.microsoft.com/office/2007/relationships/diagramDrawing" Target="../diagrams/drawing23.xml"/><Relationship Id="rId20" Type="http://schemas.openxmlformats.org/officeDocument/2006/relationships/diagramColors" Target="../diagrams/colors2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5" Type="http://schemas.openxmlformats.org/officeDocument/2006/relationships/diagramColors" Target="../diagrams/colors23.xml"/><Relationship Id="rId10" Type="http://schemas.openxmlformats.org/officeDocument/2006/relationships/diagramColors" Target="../diagrams/colors22.xml"/><Relationship Id="rId19" Type="http://schemas.openxmlformats.org/officeDocument/2006/relationships/diagramQuickStyle" Target="../diagrams/quickStyle24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Relationship Id="rId14" Type="http://schemas.openxmlformats.org/officeDocument/2006/relationships/diagramQuickStyle" Target="../diagrams/quickStyle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&#3588;&#3656;&#3634;&#3626;&#3634;&#3608;&#3634;&#3619;&#3603;&#3641;&#3611;&#3650;&#3616;&#3588;&#3588;&#3657;&#3634;&#3591;&#3592;&#3656;&#3634;&#3618;.xls" TargetMode="Externa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7.xml"/><Relationship Id="rId3" Type="http://schemas.openxmlformats.org/officeDocument/2006/relationships/diagramLayout" Target="../diagrams/layout26.xml"/><Relationship Id="rId7" Type="http://schemas.openxmlformats.org/officeDocument/2006/relationships/diagramData" Target="../diagrams/data27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6.xml"/><Relationship Id="rId11" Type="http://schemas.microsoft.com/office/2007/relationships/diagramDrawing" Target="../diagrams/drawing27.xml"/><Relationship Id="rId5" Type="http://schemas.openxmlformats.org/officeDocument/2006/relationships/diagramColors" Target="../diagrams/colors26.xml"/><Relationship Id="rId10" Type="http://schemas.openxmlformats.org/officeDocument/2006/relationships/diagramColors" Target="../diagrams/colors27.xml"/><Relationship Id="rId4" Type="http://schemas.openxmlformats.org/officeDocument/2006/relationships/diagramQuickStyle" Target="../diagrams/quickStyle26.xml"/><Relationship Id="rId9" Type="http://schemas.openxmlformats.org/officeDocument/2006/relationships/diagramQuickStyle" Target="../diagrams/quickStyle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&#3607;&#3632;&#3648;&#3610;&#3637;&#3618;&#3609;&#3588;&#3640;&#3617;&#3611;&#3619;&#3632;&#3585;&#3633;&#3609;&#3626;&#3640;&#3586;&#3616;&#3634;&#3614;&#3649;&#3619;&#3591;&#3591;&#3634;&#3609;&#3605;&#3656;&#3634;&#3591;&#3604;&#3657;&#3634;&#3623;62.xls" TargetMode="External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0.xml"/><Relationship Id="rId3" Type="http://schemas.openxmlformats.org/officeDocument/2006/relationships/diagramLayout" Target="../diagrams/layout29.xml"/><Relationship Id="rId7" Type="http://schemas.openxmlformats.org/officeDocument/2006/relationships/diagramData" Target="../diagrams/data30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9.xml"/><Relationship Id="rId11" Type="http://schemas.microsoft.com/office/2007/relationships/diagramDrawing" Target="../diagrams/drawing30.xml"/><Relationship Id="rId5" Type="http://schemas.openxmlformats.org/officeDocument/2006/relationships/diagramColors" Target="../diagrams/colors29.xml"/><Relationship Id="rId10" Type="http://schemas.openxmlformats.org/officeDocument/2006/relationships/diagramColors" Target="../diagrams/colors30.xml"/><Relationship Id="rId4" Type="http://schemas.openxmlformats.org/officeDocument/2006/relationships/diagramQuickStyle" Target="../diagrams/quickStyle29.xml"/><Relationship Id="rId9" Type="http://schemas.openxmlformats.org/officeDocument/2006/relationships/diagramQuickStyle" Target="../diagrams/quickStyle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3" Type="http://schemas.openxmlformats.org/officeDocument/2006/relationships/diagramLayout" Target="../diagrams/layout31.xml"/><Relationship Id="rId7" Type="http://schemas.openxmlformats.org/officeDocument/2006/relationships/diagramData" Target="../diagrams/data32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1.xml"/><Relationship Id="rId11" Type="http://schemas.microsoft.com/office/2007/relationships/diagramDrawing" Target="../diagrams/drawing32.xml"/><Relationship Id="rId5" Type="http://schemas.openxmlformats.org/officeDocument/2006/relationships/diagramColors" Target="../diagrams/colors31.xml"/><Relationship Id="rId10" Type="http://schemas.openxmlformats.org/officeDocument/2006/relationships/diagramColors" Target="../diagrams/colors32.xml"/><Relationship Id="rId4" Type="http://schemas.openxmlformats.org/officeDocument/2006/relationships/diagramQuickStyle" Target="../diagrams/quickStyle31.xml"/><Relationship Id="rId9" Type="http://schemas.openxmlformats.org/officeDocument/2006/relationships/diagramQuickStyle" Target="../diagrams/quickStyle3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4.xml"/><Relationship Id="rId3" Type="http://schemas.openxmlformats.org/officeDocument/2006/relationships/diagramLayout" Target="../diagrams/layout33.xml"/><Relationship Id="rId7" Type="http://schemas.openxmlformats.org/officeDocument/2006/relationships/diagramData" Target="../diagrams/data34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3.xml"/><Relationship Id="rId11" Type="http://schemas.microsoft.com/office/2007/relationships/diagramDrawing" Target="../diagrams/drawing34.xml"/><Relationship Id="rId5" Type="http://schemas.openxmlformats.org/officeDocument/2006/relationships/diagramColors" Target="../diagrams/colors33.xml"/><Relationship Id="rId10" Type="http://schemas.openxmlformats.org/officeDocument/2006/relationships/diagramColors" Target="../diagrams/colors34.xml"/><Relationship Id="rId4" Type="http://schemas.openxmlformats.org/officeDocument/2006/relationships/diagramQuickStyle" Target="../diagrams/quickStyle33.xml"/><Relationship Id="rId9" Type="http://schemas.openxmlformats.org/officeDocument/2006/relationships/diagramQuickStyle" Target="../diagrams/quickStyle3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6.xml"/><Relationship Id="rId13" Type="http://schemas.openxmlformats.org/officeDocument/2006/relationships/diagramLayout" Target="../diagrams/layout37.xml"/><Relationship Id="rId18" Type="http://schemas.openxmlformats.org/officeDocument/2006/relationships/diagramLayout" Target="../diagrams/layout38.xml"/><Relationship Id="rId3" Type="http://schemas.openxmlformats.org/officeDocument/2006/relationships/diagramLayout" Target="../diagrams/layout35.xml"/><Relationship Id="rId21" Type="http://schemas.microsoft.com/office/2007/relationships/diagramDrawing" Target="../diagrams/drawing38.xml"/><Relationship Id="rId7" Type="http://schemas.openxmlformats.org/officeDocument/2006/relationships/diagramData" Target="../diagrams/data36.xml"/><Relationship Id="rId12" Type="http://schemas.openxmlformats.org/officeDocument/2006/relationships/diagramData" Target="../diagrams/data37.xml"/><Relationship Id="rId17" Type="http://schemas.openxmlformats.org/officeDocument/2006/relationships/diagramData" Target="../diagrams/data38.xml"/><Relationship Id="rId2" Type="http://schemas.openxmlformats.org/officeDocument/2006/relationships/diagramData" Target="../diagrams/data35.xml"/><Relationship Id="rId16" Type="http://schemas.microsoft.com/office/2007/relationships/diagramDrawing" Target="../diagrams/drawing37.xml"/><Relationship Id="rId20" Type="http://schemas.openxmlformats.org/officeDocument/2006/relationships/diagramColors" Target="../diagrams/colors3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5.xml"/><Relationship Id="rId11" Type="http://schemas.microsoft.com/office/2007/relationships/diagramDrawing" Target="../diagrams/drawing36.xml"/><Relationship Id="rId5" Type="http://schemas.openxmlformats.org/officeDocument/2006/relationships/diagramColors" Target="../diagrams/colors35.xml"/><Relationship Id="rId15" Type="http://schemas.openxmlformats.org/officeDocument/2006/relationships/diagramColors" Target="../diagrams/colors37.xml"/><Relationship Id="rId10" Type="http://schemas.openxmlformats.org/officeDocument/2006/relationships/diagramColors" Target="../diagrams/colors36.xml"/><Relationship Id="rId19" Type="http://schemas.openxmlformats.org/officeDocument/2006/relationships/diagramQuickStyle" Target="../diagrams/quickStyle38.xml"/><Relationship Id="rId4" Type="http://schemas.openxmlformats.org/officeDocument/2006/relationships/diagramQuickStyle" Target="../diagrams/quickStyle35.xml"/><Relationship Id="rId9" Type="http://schemas.openxmlformats.org/officeDocument/2006/relationships/diagramQuickStyle" Target="../diagrams/quickStyle36.xml"/><Relationship Id="rId14" Type="http://schemas.openxmlformats.org/officeDocument/2006/relationships/diagramQuickStyle" Target="../diagrams/quickStyle3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0.xml"/><Relationship Id="rId13" Type="http://schemas.openxmlformats.org/officeDocument/2006/relationships/diagramLayout" Target="../diagrams/layout41.xml"/><Relationship Id="rId18" Type="http://schemas.openxmlformats.org/officeDocument/2006/relationships/diagramLayout" Target="../diagrams/layout42.xml"/><Relationship Id="rId3" Type="http://schemas.openxmlformats.org/officeDocument/2006/relationships/diagramLayout" Target="../diagrams/layout39.xml"/><Relationship Id="rId21" Type="http://schemas.microsoft.com/office/2007/relationships/diagramDrawing" Target="../diagrams/drawing42.xml"/><Relationship Id="rId7" Type="http://schemas.openxmlformats.org/officeDocument/2006/relationships/diagramData" Target="../diagrams/data40.xml"/><Relationship Id="rId12" Type="http://schemas.openxmlformats.org/officeDocument/2006/relationships/diagramData" Target="../diagrams/data41.xml"/><Relationship Id="rId17" Type="http://schemas.openxmlformats.org/officeDocument/2006/relationships/diagramData" Target="../diagrams/data42.xml"/><Relationship Id="rId2" Type="http://schemas.openxmlformats.org/officeDocument/2006/relationships/diagramData" Target="../diagrams/data39.xml"/><Relationship Id="rId16" Type="http://schemas.microsoft.com/office/2007/relationships/diagramDrawing" Target="../diagrams/drawing41.xml"/><Relationship Id="rId20" Type="http://schemas.openxmlformats.org/officeDocument/2006/relationships/diagramColors" Target="../diagrams/colors4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9.xml"/><Relationship Id="rId11" Type="http://schemas.microsoft.com/office/2007/relationships/diagramDrawing" Target="../diagrams/drawing40.xml"/><Relationship Id="rId5" Type="http://schemas.openxmlformats.org/officeDocument/2006/relationships/diagramColors" Target="../diagrams/colors39.xml"/><Relationship Id="rId15" Type="http://schemas.openxmlformats.org/officeDocument/2006/relationships/diagramColors" Target="../diagrams/colors41.xml"/><Relationship Id="rId10" Type="http://schemas.openxmlformats.org/officeDocument/2006/relationships/diagramColors" Target="../diagrams/colors40.xml"/><Relationship Id="rId19" Type="http://schemas.openxmlformats.org/officeDocument/2006/relationships/diagramQuickStyle" Target="../diagrams/quickStyle42.xml"/><Relationship Id="rId4" Type="http://schemas.openxmlformats.org/officeDocument/2006/relationships/diagramQuickStyle" Target="../diagrams/quickStyle39.xml"/><Relationship Id="rId9" Type="http://schemas.openxmlformats.org/officeDocument/2006/relationships/diagramQuickStyle" Target="../diagrams/quickStyle40.xml"/><Relationship Id="rId14" Type="http://schemas.openxmlformats.org/officeDocument/2006/relationships/diagramQuickStyle" Target="../diagrams/quickStyle4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4.xml"/><Relationship Id="rId3" Type="http://schemas.openxmlformats.org/officeDocument/2006/relationships/diagramLayout" Target="../diagrams/layout43.xml"/><Relationship Id="rId7" Type="http://schemas.openxmlformats.org/officeDocument/2006/relationships/diagramData" Target="../diagrams/data44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3.xml"/><Relationship Id="rId11" Type="http://schemas.microsoft.com/office/2007/relationships/diagramDrawing" Target="../diagrams/drawing44.xml"/><Relationship Id="rId5" Type="http://schemas.openxmlformats.org/officeDocument/2006/relationships/diagramColors" Target="../diagrams/colors43.xml"/><Relationship Id="rId10" Type="http://schemas.openxmlformats.org/officeDocument/2006/relationships/diagramColors" Target="../diagrams/colors44.xml"/><Relationship Id="rId4" Type="http://schemas.openxmlformats.org/officeDocument/2006/relationships/diagramQuickStyle" Target="../diagrams/quickStyle43.xml"/><Relationship Id="rId9" Type="http://schemas.openxmlformats.org/officeDocument/2006/relationships/diagramQuickStyle" Target="../diagrams/quickStyle4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6.xml"/><Relationship Id="rId3" Type="http://schemas.openxmlformats.org/officeDocument/2006/relationships/diagramLayout" Target="../diagrams/layout45.xml"/><Relationship Id="rId7" Type="http://schemas.openxmlformats.org/officeDocument/2006/relationships/diagramData" Target="../diagrams/data46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5.xml"/><Relationship Id="rId11" Type="http://schemas.microsoft.com/office/2007/relationships/diagramDrawing" Target="../diagrams/drawing46.xml"/><Relationship Id="rId5" Type="http://schemas.openxmlformats.org/officeDocument/2006/relationships/diagramColors" Target="../diagrams/colors45.xml"/><Relationship Id="rId10" Type="http://schemas.openxmlformats.org/officeDocument/2006/relationships/diagramColors" Target="../diagrams/colors46.xml"/><Relationship Id="rId4" Type="http://schemas.openxmlformats.org/officeDocument/2006/relationships/diagramQuickStyle" Target="../diagrams/quickStyle45.xml"/><Relationship Id="rId9" Type="http://schemas.openxmlformats.org/officeDocument/2006/relationships/diagramQuickStyle" Target="../diagrams/quickStyle46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8.xml"/><Relationship Id="rId3" Type="http://schemas.openxmlformats.org/officeDocument/2006/relationships/diagramLayout" Target="../diagrams/layout47.xml"/><Relationship Id="rId7" Type="http://schemas.openxmlformats.org/officeDocument/2006/relationships/diagramData" Target="../diagrams/data48.xml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7.xml"/><Relationship Id="rId11" Type="http://schemas.microsoft.com/office/2007/relationships/diagramDrawing" Target="../diagrams/drawing48.xml"/><Relationship Id="rId5" Type="http://schemas.openxmlformats.org/officeDocument/2006/relationships/diagramColors" Target="../diagrams/colors47.xml"/><Relationship Id="rId10" Type="http://schemas.openxmlformats.org/officeDocument/2006/relationships/diagramColors" Target="../diagrams/colors48.xml"/><Relationship Id="rId4" Type="http://schemas.openxmlformats.org/officeDocument/2006/relationships/diagramQuickStyle" Target="../diagrams/quickStyle47.xml"/><Relationship Id="rId9" Type="http://schemas.openxmlformats.org/officeDocument/2006/relationships/diagramQuickStyle" Target="../diagrams/quickStyle4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Flow%20chart&#3648;&#3592;&#3657;&#3634;&#3627;&#3609;&#3637;&#3657;&#3585;&#3634;&#3619;&#3588;&#3657;&#3634;.doc" TargetMode="Externa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0.xml"/><Relationship Id="rId3" Type="http://schemas.openxmlformats.org/officeDocument/2006/relationships/diagramLayout" Target="../diagrams/layout49.xml"/><Relationship Id="rId7" Type="http://schemas.openxmlformats.org/officeDocument/2006/relationships/diagramData" Target="../diagrams/data50.xml"/><Relationship Id="rId2" Type="http://schemas.openxmlformats.org/officeDocument/2006/relationships/diagramData" Target="../diagrams/data4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9.xml"/><Relationship Id="rId11" Type="http://schemas.microsoft.com/office/2007/relationships/diagramDrawing" Target="../diagrams/drawing50.xml"/><Relationship Id="rId5" Type="http://schemas.openxmlformats.org/officeDocument/2006/relationships/diagramColors" Target="../diagrams/colors49.xml"/><Relationship Id="rId10" Type="http://schemas.openxmlformats.org/officeDocument/2006/relationships/diagramColors" Target="../diagrams/colors50.xml"/><Relationship Id="rId4" Type="http://schemas.openxmlformats.org/officeDocument/2006/relationships/diagramQuickStyle" Target="../diagrams/quickStyle49.xml"/><Relationship Id="rId9" Type="http://schemas.openxmlformats.org/officeDocument/2006/relationships/diagramQuickStyle" Target="../diagrams/quickStyle50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2.xml"/><Relationship Id="rId13" Type="http://schemas.openxmlformats.org/officeDocument/2006/relationships/diagramLayout" Target="../diagrams/layout53.xml"/><Relationship Id="rId3" Type="http://schemas.openxmlformats.org/officeDocument/2006/relationships/diagramLayout" Target="../diagrams/layout51.xml"/><Relationship Id="rId7" Type="http://schemas.openxmlformats.org/officeDocument/2006/relationships/diagramData" Target="../diagrams/data52.xml"/><Relationship Id="rId12" Type="http://schemas.openxmlformats.org/officeDocument/2006/relationships/diagramData" Target="../diagrams/data53.xml"/><Relationship Id="rId2" Type="http://schemas.openxmlformats.org/officeDocument/2006/relationships/diagramData" Target="../diagrams/data51.xml"/><Relationship Id="rId16" Type="http://schemas.microsoft.com/office/2007/relationships/diagramDrawing" Target="../diagrams/drawing5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1.xml"/><Relationship Id="rId11" Type="http://schemas.microsoft.com/office/2007/relationships/diagramDrawing" Target="../diagrams/drawing52.xml"/><Relationship Id="rId5" Type="http://schemas.openxmlformats.org/officeDocument/2006/relationships/diagramColors" Target="../diagrams/colors51.xml"/><Relationship Id="rId15" Type="http://schemas.openxmlformats.org/officeDocument/2006/relationships/diagramColors" Target="../diagrams/colors53.xml"/><Relationship Id="rId10" Type="http://schemas.openxmlformats.org/officeDocument/2006/relationships/diagramColors" Target="../diagrams/colors52.xml"/><Relationship Id="rId4" Type="http://schemas.openxmlformats.org/officeDocument/2006/relationships/diagramQuickStyle" Target="../diagrams/quickStyle51.xml"/><Relationship Id="rId9" Type="http://schemas.openxmlformats.org/officeDocument/2006/relationships/diagramQuickStyle" Target="../diagrams/quickStyle52.xml"/><Relationship Id="rId14" Type="http://schemas.openxmlformats.org/officeDocument/2006/relationships/diagramQuickStyle" Target="../diagrams/quickStyle53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5.xml"/><Relationship Id="rId3" Type="http://schemas.openxmlformats.org/officeDocument/2006/relationships/diagramLayout" Target="../diagrams/layout54.xml"/><Relationship Id="rId7" Type="http://schemas.openxmlformats.org/officeDocument/2006/relationships/diagramData" Target="../diagrams/data55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4.xml"/><Relationship Id="rId11" Type="http://schemas.microsoft.com/office/2007/relationships/diagramDrawing" Target="../diagrams/drawing55.xml"/><Relationship Id="rId5" Type="http://schemas.openxmlformats.org/officeDocument/2006/relationships/diagramColors" Target="../diagrams/colors54.xml"/><Relationship Id="rId10" Type="http://schemas.openxmlformats.org/officeDocument/2006/relationships/diagramColors" Target="../diagrams/colors55.xml"/><Relationship Id="rId4" Type="http://schemas.openxmlformats.org/officeDocument/2006/relationships/diagramQuickStyle" Target="../diagrams/quickStyle54.xml"/><Relationship Id="rId9" Type="http://schemas.openxmlformats.org/officeDocument/2006/relationships/diagramQuickStyle" Target="../diagrams/quickStyle5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6.xml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6.xml"/><Relationship Id="rId5" Type="http://schemas.openxmlformats.org/officeDocument/2006/relationships/diagramColors" Target="../diagrams/colors56.xml"/><Relationship Id="rId4" Type="http://schemas.openxmlformats.org/officeDocument/2006/relationships/diagramQuickStyle" Target="../diagrams/quickStyle5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7.xml"/><Relationship Id="rId2" Type="http://schemas.openxmlformats.org/officeDocument/2006/relationships/diagramData" Target="../diagrams/data57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7.xml"/><Relationship Id="rId5" Type="http://schemas.openxmlformats.org/officeDocument/2006/relationships/diagramColors" Target="../diagrams/colors57.xml"/><Relationship Id="rId4" Type="http://schemas.openxmlformats.org/officeDocument/2006/relationships/diagramQuickStyle" Target="../diagrams/quickStyle5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65033886"/>
              </p:ext>
            </p:extLst>
          </p:nvPr>
        </p:nvGraphicFramePr>
        <p:xfrm>
          <a:off x="228600" y="2209800"/>
          <a:ext cx="8686800" cy="1470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4343400" y="5257800"/>
            <a:ext cx="4495800" cy="1219200"/>
          </a:xfrm>
        </p:spPr>
        <p:txBody>
          <a:bodyPr/>
          <a:lstStyle/>
          <a:p>
            <a:r>
              <a:rPr lang="th-TH" sz="2000" dirty="0" smtClean="0"/>
              <a:t>นางสาวมัลลิกา  จันทะสาย</a:t>
            </a:r>
          </a:p>
          <a:p>
            <a:r>
              <a:rPr lang="th-TH" sz="2000" dirty="0" smtClean="0"/>
              <a:t>นักวิชาการเงินและบัญชีชำนาญการพิเศษ</a:t>
            </a:r>
          </a:p>
          <a:p>
            <a:r>
              <a:rPr lang="th-TH" sz="2000" dirty="0" smtClean="0"/>
              <a:t>โรงพยาบาลสกลนคร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7923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8"/>
    </mc:Choice>
    <mc:Fallback xmlns="">
      <p:transition spd="slow" advTm="242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b="1" dirty="0" smtClean="0">
                <a:cs typeface="+mn-cs"/>
              </a:rPr>
              <a:t>เจ้าหนี้การค้า</a:t>
            </a:r>
            <a:r>
              <a:rPr lang="th-TH" sz="4000" b="1" dirty="0">
                <a:cs typeface="+mn-cs"/>
              </a:rPr>
              <a:t> </a:t>
            </a:r>
            <a:r>
              <a:rPr lang="th-TH" sz="4000" b="1" dirty="0" smtClean="0">
                <a:cs typeface="+mn-cs"/>
              </a:rPr>
              <a:t>(ทะเบียนคุม)</a:t>
            </a:r>
            <a:endParaRPr lang="en-US" sz="4000" b="1" dirty="0">
              <a:cs typeface="+mn-cs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h-TH" dirty="0" smtClean="0"/>
          </a:p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250455"/>
              </p:ext>
            </p:extLst>
          </p:nvPr>
        </p:nvGraphicFramePr>
        <p:xfrm>
          <a:off x="685801" y="1295396"/>
          <a:ext cx="7848599" cy="43079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7203"/>
                <a:gridCol w="550486"/>
                <a:gridCol w="840742"/>
                <a:gridCol w="653911"/>
                <a:gridCol w="660584"/>
                <a:gridCol w="756718"/>
                <a:gridCol w="592808"/>
                <a:gridCol w="585518"/>
                <a:gridCol w="715631"/>
                <a:gridCol w="653911"/>
                <a:gridCol w="660584"/>
                <a:gridCol w="570503"/>
              </a:tblGrid>
              <a:tr h="243034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 dirty="0">
                          <a:effectLst/>
                        </a:rPr>
                        <a:t> ทะเบียนคุมเจ้าหนี้เวชภัณฑ์ยา </a:t>
                      </a:r>
                      <a:endParaRPr lang="th-TH" sz="9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4303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วัน เดือน ปี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วัน เดือน ปี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บริษัท, หจก. ร้าน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เลขที่ใบส่งของ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 dirty="0">
                          <a:effectLst/>
                        </a:rPr>
                        <a:t> ยอดยกมา </a:t>
                      </a:r>
                      <a:endParaRPr lang="th-TH" sz="9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th-TH" sz="900" u="none" strike="noStrike">
                          <a:effectLst/>
                        </a:rPr>
                        <a:t> รับใบตรวจรับ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รับบิล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จ่าย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รวมจ่าย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คงเหลือ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หมายเหตุ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รับบิล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บำรุง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 UC </a:t>
                      </a:r>
                      <a:endParaRPr lang="en-US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ทั้งปี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25,000.00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147602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2,400.00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70,200.00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7,022.27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91388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45,382.73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 dirty="0">
                          <a:effectLst/>
                        </a:rPr>
                        <a:t> </a:t>
                      </a:r>
                      <a:endParaRPr lang="th-TH" sz="800" b="0" i="0" u="none" strike="noStrike" dirty="0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24,850.00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25,150.00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4,973.36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20,706.64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31,440.00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0440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 dirty="0">
                          <a:effectLst/>
                        </a:rPr>
                        <a:t> </a:t>
                      </a:r>
                      <a:endParaRPr lang="th-TH" sz="800" b="0" i="0" u="none" strike="noStrike" dirty="0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1,600.53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26006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18,725.00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9,824.00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32,000.00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70,000.00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 dirty="0">
                          <a:effectLst/>
                        </a:rPr>
                        <a:t>4/10/2561</a:t>
                      </a:r>
                      <a:endParaRPr lang="th-TH" sz="9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</a:tbl>
          </a:graphicData>
        </a:graphic>
      </p:graphicFrame>
      <p:sp>
        <p:nvSpPr>
          <p:cNvPr id="5" name="ลูกศรขวา 4">
            <a:hlinkClick r:id="rId2" action="ppaction://hlinkfile"/>
          </p:cNvPr>
          <p:cNvSpPr/>
          <p:nvPr/>
        </p:nvSpPr>
        <p:spPr>
          <a:xfrm>
            <a:off x="4100925" y="34290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683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8"/>
    </mc:Choice>
    <mc:Fallback xmlns="">
      <p:transition spd="slow" advTm="9788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162800" cy="9144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เจ้าหนี้ค่ารักษาพยาบาลตามจ่าย</a:t>
            </a:r>
            <a:endParaRPr lang="th-TH" sz="4000" dirty="0"/>
          </a:p>
        </p:txBody>
      </p:sp>
      <p:graphicFrame>
        <p:nvGraphicFramePr>
          <p:cNvPr id="6" name="ตัวแทนเนื้อหา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46827136"/>
              </p:ext>
            </p:extLst>
          </p:nvPr>
        </p:nvGraphicFramePr>
        <p:xfrm>
          <a:off x="457200" y="1295400"/>
          <a:ext cx="3810000" cy="4678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ตัวแทนเนื้อหา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77670107"/>
              </p:ext>
            </p:extLst>
          </p:nvPr>
        </p:nvGraphicFramePr>
        <p:xfrm>
          <a:off x="4648200" y="13716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92190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259"/>
    </mc:Choice>
    <mc:Fallback xmlns="">
      <p:transition spd="slow" advTm="141259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784860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2800" dirty="0" smtClean="0"/>
              <a:t>เจ้าหนี้ค่า</a:t>
            </a:r>
            <a:r>
              <a:rPr lang="th-TH" sz="2800" dirty="0"/>
              <a:t>รักษาพยาบาลตาม</a:t>
            </a:r>
            <a:r>
              <a:rPr lang="th-TH" sz="2800" dirty="0" smtClean="0"/>
              <a:t>จ่าย</a:t>
            </a:r>
            <a:r>
              <a:rPr lang="en-US" sz="2800" dirty="0" smtClean="0"/>
              <a:t> </a:t>
            </a:r>
            <a:r>
              <a:rPr lang="en-US" sz="2800" dirty="0" err="1" smtClean="0"/>
              <a:t>uc</a:t>
            </a:r>
            <a:r>
              <a:rPr lang="en-US" sz="2800" dirty="0" smtClean="0"/>
              <a:t> op</a:t>
            </a:r>
            <a:r>
              <a:rPr lang="th-TH" sz="2800" dirty="0" smtClean="0"/>
              <a:t>นอก</a:t>
            </a:r>
            <a:r>
              <a:rPr lang="en-US" sz="2800" dirty="0" smtClean="0"/>
              <a:t>cup </a:t>
            </a:r>
            <a:r>
              <a:rPr lang="th-TH" sz="2800" dirty="0" smtClean="0"/>
              <a:t>ในจังหวัด</a:t>
            </a:r>
            <a:br>
              <a:rPr lang="th-TH" sz="2800" dirty="0" smtClean="0"/>
            </a:br>
            <a:r>
              <a:rPr lang="th-TH" sz="2800" dirty="0" smtClean="0">
                <a:solidFill>
                  <a:srgbClr val="C00000"/>
                </a:solidFill>
              </a:rPr>
              <a:t>กรณีค่ารักษาพยาบาล </a:t>
            </a:r>
            <a:r>
              <a:rPr lang="en-US" sz="2800" dirty="0" smtClean="0">
                <a:solidFill>
                  <a:srgbClr val="C00000"/>
                </a:solidFill>
              </a:rPr>
              <a:t>=</a:t>
            </a:r>
            <a:r>
              <a:rPr lang="th-TH" sz="2800" dirty="0" smtClean="0">
                <a:solidFill>
                  <a:srgbClr val="C00000"/>
                </a:solidFill>
              </a:rPr>
              <a:t> จำนวนเรียกเก็บ 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6705600" cy="5334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หน่วยบริการส่งต่อรับหนังสือ</a:t>
            </a:r>
            <a:r>
              <a:rPr lang="th-TH" dirty="0" smtClean="0">
                <a:solidFill>
                  <a:schemeClr val="tx1"/>
                </a:solidFill>
              </a:rPr>
              <a:t>เรียกเก็บ </a:t>
            </a:r>
            <a:r>
              <a:rPr lang="th-TH" dirty="0" smtClean="0">
                <a:solidFill>
                  <a:srgbClr val="C00000"/>
                </a:solidFill>
              </a:rPr>
              <a:t>(ค่าใช้จ่ายจริง 200 เรียกเก็บ 200)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68236"/>
            <a:ext cx="6705600" cy="17941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dirty="0" smtClean="0"/>
              <a:t>Dr. </a:t>
            </a:r>
            <a:r>
              <a:rPr lang="th-TH" dirty="0" smtClean="0"/>
              <a:t>ค่ารักษาตามจ่าย</a:t>
            </a:r>
            <a:r>
              <a:rPr lang="en-US" dirty="0" smtClean="0"/>
              <a:t> UC</a:t>
            </a:r>
            <a:r>
              <a:rPr lang="th-TH" dirty="0" smtClean="0"/>
              <a:t> ในสังกัด </a:t>
            </a:r>
            <a:r>
              <a:rPr lang="th-TH" dirty="0" err="1" smtClean="0"/>
              <a:t>สป</a:t>
            </a:r>
            <a:r>
              <a:rPr lang="th-TH" dirty="0" smtClean="0"/>
              <a:t>.		200</a:t>
            </a:r>
          </a:p>
          <a:p>
            <a:pPr marL="0" indent="0">
              <a:buNone/>
            </a:pPr>
            <a:r>
              <a:rPr lang="th-TH" dirty="0">
                <a:solidFill>
                  <a:srgbClr val="C00000"/>
                </a:solidFill>
              </a:rPr>
              <a:t> </a:t>
            </a:r>
            <a:r>
              <a:rPr lang="th-TH" dirty="0" smtClean="0">
                <a:solidFill>
                  <a:srgbClr val="C00000"/>
                </a:solidFill>
              </a:rPr>
              <a:t>       (5104030299.202)</a:t>
            </a:r>
          </a:p>
          <a:p>
            <a:pPr marL="0" indent="0">
              <a:buNone/>
            </a:pPr>
            <a:r>
              <a:rPr lang="th-TH" dirty="0" smtClean="0"/>
              <a:t>        </a:t>
            </a:r>
            <a:r>
              <a:rPr lang="en-US" dirty="0" smtClean="0"/>
              <a:t>Cr. </a:t>
            </a:r>
            <a:r>
              <a:rPr lang="th-TH" dirty="0" smtClean="0"/>
              <a:t>เจ้าหนี้ค่ารักษา</a:t>
            </a:r>
            <a:r>
              <a:rPr lang="en-US" dirty="0" smtClean="0"/>
              <a:t>UC OP</a:t>
            </a:r>
            <a:r>
              <a:rPr lang="th-TH" dirty="0" smtClean="0"/>
              <a:t>นอก</a:t>
            </a:r>
            <a:r>
              <a:rPr lang="en-US" dirty="0" smtClean="0"/>
              <a:t>CUP </a:t>
            </a:r>
            <a:r>
              <a:rPr lang="th-TH" dirty="0" smtClean="0"/>
              <a:t>ในจังหวัด	200</a:t>
            </a:r>
          </a:p>
          <a:p>
            <a:pPr marL="0" indent="0">
              <a:buNone/>
            </a:pPr>
            <a:r>
              <a:rPr lang="th-TH" dirty="0" smtClean="0">
                <a:solidFill>
                  <a:srgbClr val="C00000"/>
                </a:solidFill>
              </a:rPr>
              <a:t>                (2101020199.202)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ตัวแทนเนื้อหา 5"/>
          <p:cNvSpPr txBox="1">
            <a:spLocks/>
          </p:cNvSpPr>
          <p:nvPr/>
        </p:nvSpPr>
        <p:spPr bwMode="auto">
          <a:xfrm>
            <a:off x="3886200" y="4495800"/>
            <a:ext cx="4876800" cy="1828799"/>
          </a:xfrm>
          <a:prstGeom prst="rect">
            <a:avLst/>
          </a:prstGeom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Dr. </a:t>
            </a:r>
            <a:r>
              <a:rPr lang="th-TH" sz="2000" dirty="0" smtClean="0"/>
              <a:t>เจ้าหนี้ค่ารักษา</a:t>
            </a:r>
            <a:r>
              <a:rPr lang="en-US" sz="2000" dirty="0" smtClean="0"/>
              <a:t>UC OP</a:t>
            </a:r>
            <a:r>
              <a:rPr lang="th-TH" sz="2000" dirty="0" smtClean="0"/>
              <a:t>นอก</a:t>
            </a:r>
            <a:r>
              <a:rPr lang="en-US" sz="2000" dirty="0" smtClean="0"/>
              <a:t>CUP </a:t>
            </a:r>
            <a:r>
              <a:rPr lang="th-TH" sz="2000" dirty="0" smtClean="0"/>
              <a:t>ในจังหวัด	 200</a:t>
            </a:r>
          </a:p>
          <a:p>
            <a:pPr marL="0" indent="0">
              <a:buNone/>
            </a:pPr>
            <a:r>
              <a:rPr lang="en-US" sz="2000" dirty="0" smtClean="0"/>
              <a:t>      </a:t>
            </a:r>
            <a:r>
              <a:rPr lang="th-TH" sz="2000" dirty="0" smtClean="0">
                <a:solidFill>
                  <a:srgbClr val="C00000"/>
                </a:solidFill>
              </a:rPr>
              <a:t>(2101020199.202)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      Cr. </a:t>
            </a:r>
            <a:r>
              <a:rPr lang="th-TH" sz="2000" dirty="0" smtClean="0"/>
              <a:t>รายได้ค้างรับส่วนต่างค่ารักษาที่ต่ำกว่า</a:t>
            </a:r>
            <a:r>
              <a:rPr lang="en-US" sz="2000" dirty="0" smtClean="0"/>
              <a:t>op</a:t>
            </a:r>
            <a:r>
              <a:rPr lang="th-TH" sz="2000" dirty="0" smtClean="0"/>
              <a:t> </a:t>
            </a:r>
            <a:r>
              <a:rPr lang="en-US" sz="2000" dirty="0" err="1" smtClean="0"/>
              <a:t>uc</a:t>
            </a:r>
            <a:r>
              <a:rPr lang="en-US" sz="2000" dirty="0" smtClean="0"/>
              <a:t>    </a:t>
            </a:r>
            <a:r>
              <a:rPr lang="th-TH" sz="2000" dirty="0" smtClean="0"/>
              <a:t>200</a:t>
            </a:r>
          </a:p>
          <a:p>
            <a:pPr marL="0" indent="0">
              <a:buNone/>
            </a:pPr>
            <a:r>
              <a:rPr lang="th-TH" sz="2000" dirty="0">
                <a:solidFill>
                  <a:srgbClr val="C00000"/>
                </a:solidFill>
              </a:rPr>
              <a:t> </a:t>
            </a:r>
            <a:r>
              <a:rPr lang="th-TH" sz="2000" dirty="0" smtClean="0">
                <a:solidFill>
                  <a:srgbClr val="C00000"/>
                </a:solidFill>
              </a:rPr>
              <a:t>              (1102050107.201)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ตัวแทนข้อความ 4"/>
          <p:cNvSpPr txBox="1">
            <a:spLocks/>
          </p:cNvSpPr>
          <p:nvPr/>
        </p:nvSpPr>
        <p:spPr bwMode="auto">
          <a:xfrm>
            <a:off x="207701" y="3962400"/>
            <a:ext cx="7869499" cy="533399"/>
          </a:xfrm>
          <a:prstGeom prst="rect">
            <a:avLst/>
          </a:prstGeom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dirty="0" smtClean="0"/>
              <a:t>จ่ายชำระหนี้</a:t>
            </a:r>
            <a:endParaRPr lang="en-US" dirty="0"/>
          </a:p>
        </p:txBody>
      </p:sp>
      <p:sp>
        <p:nvSpPr>
          <p:cNvPr id="8" name="ตัวแทนเนื้อหา 5"/>
          <p:cNvSpPr txBox="1">
            <a:spLocks/>
          </p:cNvSpPr>
          <p:nvPr/>
        </p:nvSpPr>
        <p:spPr bwMode="auto">
          <a:xfrm>
            <a:off x="207700" y="4495795"/>
            <a:ext cx="3602300" cy="1828799"/>
          </a:xfrm>
          <a:prstGeom prst="rect">
            <a:avLst/>
          </a:prstGeom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Dr. </a:t>
            </a:r>
            <a:r>
              <a:rPr lang="th-TH" sz="2000" dirty="0" smtClean="0"/>
              <a:t>รายได้ค้างรับส่วนต่างค่ารักษาที่ต่ำกว่า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op </a:t>
            </a:r>
            <a:r>
              <a:rPr lang="en-US" sz="2000" dirty="0" err="1" smtClean="0"/>
              <a:t>uc</a:t>
            </a:r>
            <a:r>
              <a:rPr lang="en-US" sz="2000" dirty="0" smtClean="0"/>
              <a:t>  </a:t>
            </a:r>
            <a:r>
              <a:rPr lang="th-TH" sz="2000" dirty="0" smtClean="0">
                <a:solidFill>
                  <a:srgbClr val="FF0000"/>
                </a:solidFill>
              </a:rPr>
              <a:t>(1102050107.201</a:t>
            </a:r>
            <a:r>
              <a:rPr lang="th-TH" sz="2000" dirty="0" smtClean="0"/>
              <a:t>)</a:t>
            </a:r>
            <a:r>
              <a:rPr lang="th-TH" sz="2000" dirty="0"/>
              <a:t> </a:t>
            </a:r>
            <a:r>
              <a:rPr lang="th-TH" sz="2000" dirty="0" smtClean="0"/>
              <a:t>     200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      Cr. </a:t>
            </a:r>
            <a:r>
              <a:rPr lang="th-TH" sz="2000" dirty="0" smtClean="0"/>
              <a:t>รายได้กองทุน</a:t>
            </a:r>
            <a:r>
              <a:rPr lang="th-TH" sz="2000" dirty="0"/>
              <a:t> </a:t>
            </a:r>
            <a:r>
              <a:rPr lang="en-US" sz="2000" dirty="0" err="1" smtClean="0"/>
              <a:t>uc</a:t>
            </a:r>
            <a:r>
              <a:rPr lang="th-TH" sz="2000" dirty="0" smtClean="0"/>
              <a:t> </a:t>
            </a:r>
            <a:r>
              <a:rPr lang="en-US" sz="2000" dirty="0" smtClean="0"/>
              <a:t>op</a:t>
            </a:r>
            <a:r>
              <a:rPr lang="th-TH" sz="2000" dirty="0" smtClean="0"/>
              <a:t> แบบเหมาจ่าย             </a:t>
            </a:r>
          </a:p>
          <a:p>
            <a:pPr marL="0" indent="0">
              <a:buNone/>
            </a:pPr>
            <a:r>
              <a:rPr lang="th-TH" sz="2000" dirty="0"/>
              <a:t> </a:t>
            </a:r>
            <a:r>
              <a:rPr lang="th-TH" sz="2000" dirty="0" smtClean="0"/>
              <a:t>             ต่อผู้มีสิทธิ </a:t>
            </a:r>
            <a:r>
              <a:rPr lang="th-TH" sz="2000" dirty="0" smtClean="0">
                <a:solidFill>
                  <a:srgbClr val="FF0000"/>
                </a:solidFill>
              </a:rPr>
              <a:t>(4301020105.214)  </a:t>
            </a:r>
            <a:r>
              <a:rPr lang="th-TH" sz="2000" dirty="0" smtClean="0"/>
              <a:t>      200</a:t>
            </a:r>
          </a:p>
        </p:txBody>
      </p:sp>
    </p:spTree>
    <p:extLst>
      <p:ext uri="{BB962C8B-B14F-4D97-AF65-F5344CB8AC3E}">
        <p14:creationId xmlns:p14="http://schemas.microsoft.com/office/powerpoint/2010/main" val="367503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071"/>
    </mc:Choice>
    <mc:Fallback xmlns="">
      <p:transition spd="slow" advTm="14507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848600" cy="838200"/>
          </a:xfrm>
        </p:spPr>
        <p:txBody>
          <a:bodyPr/>
          <a:lstStyle/>
          <a:p>
            <a:r>
              <a:rPr lang="th-TH" sz="3600" dirty="0" smtClean="0"/>
              <a:t>เจ้าหนี้ค่า</a:t>
            </a:r>
            <a:r>
              <a:rPr lang="th-TH" sz="3600" dirty="0"/>
              <a:t>รักษาพยาบาลตาม</a:t>
            </a:r>
            <a:r>
              <a:rPr lang="th-TH" sz="3600" dirty="0" smtClean="0"/>
              <a:t>จ่าย</a:t>
            </a:r>
            <a:r>
              <a:rPr lang="en-US" sz="3600" dirty="0" smtClean="0"/>
              <a:t> </a:t>
            </a:r>
            <a:r>
              <a:rPr lang="en-US" sz="3600" dirty="0" err="1" smtClean="0"/>
              <a:t>uc</a:t>
            </a:r>
            <a:r>
              <a:rPr lang="en-US" sz="3600" dirty="0" smtClean="0"/>
              <a:t> op</a:t>
            </a:r>
            <a:r>
              <a:rPr lang="th-TH" sz="3600" dirty="0" smtClean="0"/>
              <a:t>นอก</a:t>
            </a:r>
            <a:r>
              <a:rPr lang="en-US" sz="3600" dirty="0" smtClean="0"/>
              <a:t>cup </a:t>
            </a:r>
            <a:r>
              <a:rPr lang="th-TH" sz="3600" dirty="0" smtClean="0"/>
              <a:t>ในจังหวัด</a:t>
            </a:r>
            <a:br>
              <a:rPr lang="th-TH" sz="3600" dirty="0" smtClean="0"/>
            </a:br>
            <a:r>
              <a:rPr lang="th-TH" sz="3200" dirty="0" smtClean="0">
                <a:solidFill>
                  <a:srgbClr val="C00000"/>
                </a:solidFill>
              </a:rPr>
              <a:t>กรณีค่ารักษาพยาบาล </a:t>
            </a:r>
            <a:r>
              <a:rPr lang="th-TH" sz="3200" u="sng" dirty="0" smtClean="0">
                <a:solidFill>
                  <a:srgbClr val="C00000"/>
                </a:solidFill>
              </a:rPr>
              <a:t>สูงกว่า </a:t>
            </a:r>
            <a:r>
              <a:rPr lang="th-TH" sz="3200" dirty="0" smtClean="0">
                <a:solidFill>
                  <a:srgbClr val="C00000"/>
                </a:solidFill>
              </a:rPr>
              <a:t>จำนวนเรียกเก็บ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524000"/>
            <a:ext cx="7239000" cy="533400"/>
          </a:xfr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หน่วยบริการส่งต่อรับหนังสือ</a:t>
            </a:r>
            <a:r>
              <a:rPr lang="th-TH" dirty="0" smtClean="0">
                <a:solidFill>
                  <a:schemeClr val="tx1"/>
                </a:solidFill>
              </a:rPr>
              <a:t>เรียกเก็บ </a:t>
            </a:r>
            <a:r>
              <a:rPr lang="th-TH" dirty="0" smtClean="0">
                <a:solidFill>
                  <a:srgbClr val="C00000"/>
                </a:solidFill>
              </a:rPr>
              <a:t>(ค่าใช้จ่ายจริง  350 เรียกเก็บ 200)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33400" y="2057400"/>
            <a:ext cx="7239000" cy="189114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Dr. </a:t>
            </a:r>
            <a:r>
              <a:rPr lang="th-TH" dirty="0" smtClean="0"/>
              <a:t>ค่ารักษาตามจ่าย</a:t>
            </a:r>
            <a:r>
              <a:rPr lang="en-US" dirty="0" smtClean="0"/>
              <a:t> UC</a:t>
            </a:r>
            <a:r>
              <a:rPr lang="th-TH" dirty="0" smtClean="0"/>
              <a:t> ในสังกัด </a:t>
            </a:r>
            <a:r>
              <a:rPr lang="th-TH" dirty="0" err="1" smtClean="0"/>
              <a:t>สป</a:t>
            </a:r>
            <a:r>
              <a:rPr lang="th-TH" dirty="0" smtClean="0"/>
              <a:t>.</a:t>
            </a:r>
            <a:r>
              <a:rPr lang="th-TH" dirty="0">
                <a:solidFill>
                  <a:srgbClr val="C00000"/>
                </a:solidFill>
              </a:rPr>
              <a:t> (5104030299.202)</a:t>
            </a:r>
            <a:r>
              <a:rPr lang="th-TH" dirty="0" smtClean="0"/>
              <a:t>	350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   Cr. </a:t>
            </a:r>
            <a:r>
              <a:rPr lang="th-TH" dirty="0" smtClean="0"/>
              <a:t>เจ้าหนี้ค่ารักษา</a:t>
            </a:r>
            <a:r>
              <a:rPr lang="en-US" dirty="0" smtClean="0"/>
              <a:t>UC OP</a:t>
            </a:r>
            <a:r>
              <a:rPr lang="th-TH" dirty="0" smtClean="0"/>
              <a:t>นอก</a:t>
            </a:r>
            <a:r>
              <a:rPr lang="en-US" dirty="0" smtClean="0"/>
              <a:t>CUP </a:t>
            </a:r>
            <a:r>
              <a:rPr lang="th-TH" dirty="0" smtClean="0"/>
              <a:t>ในจังหวัด </a:t>
            </a:r>
            <a:r>
              <a:rPr lang="th-TH" dirty="0" smtClean="0">
                <a:solidFill>
                  <a:srgbClr val="C00000"/>
                </a:solidFill>
              </a:rPr>
              <a:t>(2101020199.202)      </a:t>
            </a:r>
            <a:r>
              <a:rPr lang="th-TH" dirty="0" smtClean="0">
                <a:solidFill>
                  <a:schemeClr val="tx1"/>
                </a:solidFill>
              </a:rPr>
              <a:t>200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dirty="0">
                <a:solidFill>
                  <a:schemeClr val="tx1"/>
                </a:solidFill>
              </a:rPr>
              <a:t> </a:t>
            </a:r>
            <a:r>
              <a:rPr lang="th-TH" dirty="0" smtClean="0">
                <a:solidFill>
                  <a:schemeClr val="tx1"/>
                </a:solidFill>
              </a:rPr>
              <a:t>             ส่วนต่างค่ารักษาที่</a:t>
            </a:r>
            <a:r>
              <a:rPr lang="th-TH" u="sng" dirty="0" smtClean="0">
                <a:solidFill>
                  <a:schemeClr val="tx1"/>
                </a:solidFill>
              </a:rPr>
              <a:t>ต่ำ</a:t>
            </a:r>
            <a:r>
              <a:rPr lang="th-TH" dirty="0" smtClean="0">
                <a:solidFill>
                  <a:schemeClr val="tx1"/>
                </a:solidFill>
              </a:rPr>
              <a:t>กว่าข้อตกลงในการตามจ่าย</a:t>
            </a:r>
            <a:r>
              <a:rPr lang="en-US" dirty="0" err="1" smtClean="0">
                <a:solidFill>
                  <a:schemeClr val="tx1"/>
                </a:solidFill>
              </a:rPr>
              <a:t>uc</a:t>
            </a:r>
            <a:r>
              <a:rPr lang="en-US" dirty="0" smtClean="0">
                <a:solidFill>
                  <a:schemeClr val="tx1"/>
                </a:solidFill>
              </a:rPr>
              <a:t> op                </a:t>
            </a:r>
            <a:r>
              <a:rPr lang="th-TH" dirty="0" smtClean="0">
                <a:solidFill>
                  <a:schemeClr val="tx1"/>
                </a:solidFill>
              </a:rPr>
              <a:t>150</a:t>
            </a:r>
            <a:r>
              <a:rPr lang="th-TH" dirty="0" smtClean="0">
                <a:solidFill>
                  <a:srgbClr val="C00000"/>
                </a:solidFill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dirty="0">
                <a:solidFill>
                  <a:srgbClr val="C00000"/>
                </a:solidFill>
              </a:rPr>
              <a:t> </a:t>
            </a:r>
            <a:r>
              <a:rPr lang="th-TH" dirty="0" smtClean="0">
                <a:solidFill>
                  <a:srgbClr val="C00000"/>
                </a:solidFill>
              </a:rPr>
              <a:t>             (4301020105.240)           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ตัวแทนเนื้อหา 5"/>
          <p:cNvSpPr txBox="1">
            <a:spLocks/>
          </p:cNvSpPr>
          <p:nvPr/>
        </p:nvSpPr>
        <p:spPr bwMode="auto">
          <a:xfrm>
            <a:off x="4343399" y="4495800"/>
            <a:ext cx="4197927" cy="1828800"/>
          </a:xfrm>
          <a:prstGeom prst="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Dr. </a:t>
            </a:r>
            <a:r>
              <a:rPr lang="th-TH" sz="2000" dirty="0" smtClean="0"/>
              <a:t>เจ้าหนี้ค่ารักษา</a:t>
            </a:r>
            <a:r>
              <a:rPr lang="en-US" sz="2000" dirty="0" smtClean="0"/>
              <a:t>UC OP</a:t>
            </a:r>
            <a:r>
              <a:rPr lang="th-TH" sz="2000" dirty="0" smtClean="0"/>
              <a:t>นอก</a:t>
            </a:r>
            <a:r>
              <a:rPr lang="en-US" sz="2000" dirty="0" smtClean="0"/>
              <a:t>CUP </a:t>
            </a:r>
            <a:r>
              <a:rPr lang="th-TH" sz="2000" dirty="0" err="1" smtClean="0"/>
              <a:t>นจว</a:t>
            </a:r>
            <a:r>
              <a:rPr lang="th-TH" sz="2000" dirty="0" smtClean="0"/>
              <a:t>   200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   </a:t>
            </a:r>
            <a:r>
              <a:rPr lang="th-TH" sz="2000" dirty="0" smtClean="0">
                <a:solidFill>
                  <a:srgbClr val="C00000"/>
                </a:solidFill>
              </a:rPr>
              <a:t>(2101020199.202)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Cr. </a:t>
            </a:r>
            <a:r>
              <a:rPr lang="th-TH" sz="2000" dirty="0" smtClean="0"/>
              <a:t>รายได้ค้างรับส่วนต่างค่ารักษาที่ต่ำกว่า</a:t>
            </a:r>
            <a:r>
              <a:rPr lang="en-US" sz="2000" dirty="0" err="1" smtClean="0"/>
              <a:t>opuc</a:t>
            </a:r>
            <a:r>
              <a:rPr lang="th-TH" sz="2000" dirty="0" smtClean="0"/>
              <a:t>	200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2000" dirty="0">
                <a:solidFill>
                  <a:srgbClr val="C00000"/>
                </a:solidFill>
              </a:rPr>
              <a:t> </a:t>
            </a:r>
            <a:r>
              <a:rPr lang="th-TH" sz="2000" dirty="0" smtClean="0">
                <a:solidFill>
                  <a:srgbClr val="C00000"/>
                </a:solidFill>
              </a:rPr>
              <a:t>         (1102050107.201)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9" name="ตัวแทนข้อความ 4"/>
          <p:cNvSpPr txBox="1">
            <a:spLocks/>
          </p:cNvSpPr>
          <p:nvPr/>
        </p:nvSpPr>
        <p:spPr bwMode="auto">
          <a:xfrm>
            <a:off x="533275" y="3962400"/>
            <a:ext cx="7543925" cy="5333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dirty="0" smtClean="0"/>
              <a:t>จ่ายชำระหนี้</a:t>
            </a:r>
            <a:endParaRPr lang="en-US" dirty="0"/>
          </a:p>
        </p:txBody>
      </p:sp>
      <p:sp>
        <p:nvSpPr>
          <p:cNvPr id="8" name="ตัวแทนเนื้อหา 5"/>
          <p:cNvSpPr txBox="1">
            <a:spLocks/>
          </p:cNvSpPr>
          <p:nvPr/>
        </p:nvSpPr>
        <p:spPr bwMode="auto">
          <a:xfrm>
            <a:off x="533275" y="4495799"/>
            <a:ext cx="3810124" cy="1856505"/>
          </a:xfrm>
          <a:prstGeom prst="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Dr. </a:t>
            </a:r>
            <a:r>
              <a:rPr lang="th-TH" sz="2000" dirty="0" smtClean="0"/>
              <a:t>รายได้ค้างรับส่วนต่างค่ารักษาที่ต่ำกว่า</a:t>
            </a:r>
            <a:r>
              <a:rPr lang="en-US" sz="2000" dirty="0" smtClean="0"/>
              <a:t>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</a:t>
            </a:r>
            <a:r>
              <a:rPr lang="en-US" sz="2000" dirty="0" err="1" smtClean="0"/>
              <a:t>ucop</a:t>
            </a:r>
            <a:r>
              <a:rPr lang="th-TH" sz="2000" dirty="0" smtClean="0"/>
              <a:t>	(1102050107.201)        200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 Cr. </a:t>
            </a:r>
            <a:r>
              <a:rPr lang="th-TH" sz="2000" dirty="0" smtClean="0"/>
              <a:t>รายได้กองทุน</a:t>
            </a:r>
            <a:r>
              <a:rPr lang="en-US" sz="2000" dirty="0" smtClean="0"/>
              <a:t> </a:t>
            </a:r>
            <a:r>
              <a:rPr lang="en-US" sz="2000" dirty="0" err="1" smtClean="0"/>
              <a:t>ucop</a:t>
            </a:r>
            <a:r>
              <a:rPr lang="th-TH" sz="2000" dirty="0" smtClean="0"/>
              <a:t>เหมาจ่ายต่อผู้มีสิทธิ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2000" dirty="0"/>
              <a:t> </a:t>
            </a:r>
            <a:r>
              <a:rPr lang="th-TH" sz="2000" dirty="0" smtClean="0"/>
              <a:t>          (4301020105.214)   	         200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0178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084"/>
    </mc:Choice>
    <mc:Fallback xmlns="">
      <p:transition spd="slow" advTm="83084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848600" cy="838200"/>
          </a:xfrm>
        </p:spPr>
        <p:txBody>
          <a:bodyPr/>
          <a:lstStyle/>
          <a:p>
            <a:r>
              <a:rPr lang="th-TH" sz="3600" dirty="0" smtClean="0"/>
              <a:t>เจ้าหนี้ค่า</a:t>
            </a:r>
            <a:r>
              <a:rPr lang="th-TH" sz="3600" dirty="0"/>
              <a:t>รักษาพยาบาลตาม</a:t>
            </a:r>
            <a:r>
              <a:rPr lang="th-TH" sz="3600" dirty="0" smtClean="0"/>
              <a:t>จ่าย</a:t>
            </a:r>
            <a:r>
              <a:rPr lang="en-US" sz="3600" dirty="0" smtClean="0"/>
              <a:t> </a:t>
            </a:r>
            <a:r>
              <a:rPr lang="en-US" sz="3600" dirty="0" err="1" smtClean="0"/>
              <a:t>uc</a:t>
            </a:r>
            <a:r>
              <a:rPr lang="en-US" sz="3600" dirty="0" smtClean="0"/>
              <a:t> op</a:t>
            </a:r>
            <a:r>
              <a:rPr lang="th-TH" sz="3600" dirty="0" smtClean="0"/>
              <a:t>นอก</a:t>
            </a:r>
            <a:r>
              <a:rPr lang="en-US" sz="3600" dirty="0" smtClean="0"/>
              <a:t>cup </a:t>
            </a:r>
            <a:r>
              <a:rPr lang="th-TH" sz="3600" dirty="0" smtClean="0"/>
              <a:t>ในจังหวัด</a:t>
            </a:r>
            <a:br>
              <a:rPr lang="th-TH" sz="3600" dirty="0" smtClean="0"/>
            </a:br>
            <a:r>
              <a:rPr lang="th-TH" sz="3200" dirty="0" smtClean="0">
                <a:solidFill>
                  <a:srgbClr val="C00000"/>
                </a:solidFill>
              </a:rPr>
              <a:t>กรณีค่ารักษาพยาบาล </a:t>
            </a:r>
            <a:r>
              <a:rPr lang="th-TH" sz="3200" u="sng" dirty="0" smtClean="0">
                <a:solidFill>
                  <a:srgbClr val="C00000"/>
                </a:solidFill>
              </a:rPr>
              <a:t>ต่ำกว่า </a:t>
            </a:r>
            <a:r>
              <a:rPr lang="th-TH" sz="3200" dirty="0" smtClean="0">
                <a:solidFill>
                  <a:srgbClr val="C00000"/>
                </a:solidFill>
              </a:rPr>
              <a:t>จำนวนเรียกเก็บ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524000"/>
            <a:ext cx="7239000" cy="533400"/>
          </a:xfr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หน่วยบริการส่งต่อรับหนังสือ</a:t>
            </a:r>
            <a:r>
              <a:rPr lang="th-TH" dirty="0" smtClean="0">
                <a:solidFill>
                  <a:schemeClr val="tx1"/>
                </a:solidFill>
              </a:rPr>
              <a:t>เรียกเก็บ </a:t>
            </a:r>
            <a:r>
              <a:rPr lang="th-TH" dirty="0" smtClean="0">
                <a:solidFill>
                  <a:srgbClr val="C00000"/>
                </a:solidFill>
              </a:rPr>
              <a:t>(ค่าใช้จ่ายจริง  150 เรียกเก็บ 200)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33400" y="2057400"/>
            <a:ext cx="7543800" cy="189114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Dr. </a:t>
            </a:r>
            <a:r>
              <a:rPr lang="th-TH" dirty="0" smtClean="0"/>
              <a:t>ค่ารักษาตามจ่าย</a:t>
            </a:r>
            <a:r>
              <a:rPr lang="en-US" dirty="0" smtClean="0"/>
              <a:t> UC</a:t>
            </a:r>
            <a:r>
              <a:rPr lang="th-TH" dirty="0" smtClean="0"/>
              <a:t> ในสังกัด </a:t>
            </a:r>
            <a:r>
              <a:rPr lang="th-TH" dirty="0" err="1" smtClean="0"/>
              <a:t>สป</a:t>
            </a:r>
            <a:r>
              <a:rPr lang="th-TH" dirty="0" smtClean="0"/>
              <a:t>.</a:t>
            </a:r>
            <a:r>
              <a:rPr lang="th-TH" dirty="0">
                <a:solidFill>
                  <a:srgbClr val="C00000"/>
                </a:solidFill>
              </a:rPr>
              <a:t> (5104030299.202)</a:t>
            </a:r>
            <a:r>
              <a:rPr lang="th-TH" dirty="0" smtClean="0"/>
              <a:t>	150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dirty="0" smtClean="0">
                <a:solidFill>
                  <a:schemeClr val="tx1"/>
                </a:solidFill>
              </a:rPr>
              <a:t>        ส่วน</a:t>
            </a:r>
            <a:r>
              <a:rPr lang="th-TH" dirty="0">
                <a:solidFill>
                  <a:schemeClr val="tx1"/>
                </a:solidFill>
              </a:rPr>
              <a:t>ต่างค่ารักษา</a:t>
            </a:r>
            <a:r>
              <a:rPr lang="th-TH" dirty="0" smtClean="0">
                <a:solidFill>
                  <a:schemeClr val="tx1"/>
                </a:solidFill>
              </a:rPr>
              <a:t>ที่</a:t>
            </a:r>
            <a:r>
              <a:rPr lang="th-TH" u="sng" dirty="0" smtClean="0">
                <a:solidFill>
                  <a:schemeClr val="tx1"/>
                </a:solidFill>
              </a:rPr>
              <a:t>สูง</a:t>
            </a:r>
            <a:r>
              <a:rPr lang="th-TH" dirty="0" smtClean="0">
                <a:solidFill>
                  <a:schemeClr val="tx1"/>
                </a:solidFill>
              </a:rPr>
              <a:t>กว่า</a:t>
            </a:r>
            <a:r>
              <a:rPr lang="th-TH" dirty="0">
                <a:solidFill>
                  <a:schemeClr val="tx1"/>
                </a:solidFill>
              </a:rPr>
              <a:t>ข้อตกลงในการตามจ่าย</a:t>
            </a:r>
            <a:r>
              <a:rPr lang="en-US" dirty="0" err="1">
                <a:solidFill>
                  <a:schemeClr val="tx1"/>
                </a:solidFill>
              </a:rPr>
              <a:t>uc</a:t>
            </a:r>
            <a:r>
              <a:rPr lang="en-US" dirty="0">
                <a:solidFill>
                  <a:schemeClr val="tx1"/>
                </a:solidFill>
              </a:rPr>
              <a:t> op  </a:t>
            </a:r>
            <a:r>
              <a:rPr lang="en-US" dirty="0" smtClean="0">
                <a:solidFill>
                  <a:schemeClr val="tx1"/>
                </a:solidFill>
              </a:rPr>
              <a:t>   </a:t>
            </a:r>
            <a:r>
              <a:rPr lang="th-TH" dirty="0" smtClean="0">
                <a:solidFill>
                  <a:schemeClr val="tx1"/>
                </a:solidFill>
              </a:rPr>
              <a:t>  50</a:t>
            </a:r>
            <a:r>
              <a:rPr lang="th-TH" dirty="0" smtClean="0">
                <a:solidFill>
                  <a:srgbClr val="C00000"/>
                </a:solidFill>
              </a:rPr>
              <a:t> </a:t>
            </a:r>
            <a:endParaRPr lang="th-TH" dirty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h-TH" dirty="0">
                <a:solidFill>
                  <a:srgbClr val="C00000"/>
                </a:solidFill>
              </a:rPr>
              <a:t>         </a:t>
            </a:r>
            <a:r>
              <a:rPr lang="th-TH" dirty="0" smtClean="0">
                <a:solidFill>
                  <a:srgbClr val="C00000"/>
                </a:solidFill>
              </a:rPr>
              <a:t>(4301020105.239)      </a:t>
            </a:r>
            <a:endParaRPr lang="en-US" dirty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   Cr. </a:t>
            </a:r>
            <a:r>
              <a:rPr lang="th-TH" dirty="0" smtClean="0"/>
              <a:t>เจ้าหนี้ค่ารักษา</a:t>
            </a:r>
            <a:r>
              <a:rPr lang="en-US" dirty="0" smtClean="0"/>
              <a:t>UC OP</a:t>
            </a:r>
            <a:r>
              <a:rPr lang="th-TH" dirty="0" smtClean="0"/>
              <a:t>นอก</a:t>
            </a:r>
            <a:r>
              <a:rPr lang="en-US" dirty="0" smtClean="0"/>
              <a:t>CUP </a:t>
            </a:r>
            <a:r>
              <a:rPr lang="th-TH" dirty="0" smtClean="0"/>
              <a:t>ในจังหวัด </a:t>
            </a:r>
            <a:r>
              <a:rPr lang="th-TH" dirty="0" smtClean="0">
                <a:solidFill>
                  <a:srgbClr val="C00000"/>
                </a:solidFill>
              </a:rPr>
              <a:t>(2101020199.202)      </a:t>
            </a:r>
            <a:r>
              <a:rPr lang="th-TH" dirty="0" smtClean="0">
                <a:solidFill>
                  <a:schemeClr val="tx1"/>
                </a:solidFill>
              </a:rPr>
              <a:t>200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dirty="0" smtClean="0">
                <a:solidFill>
                  <a:srgbClr val="C00000"/>
                </a:solidFill>
              </a:rPr>
              <a:t>                      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ตัวแทนเนื้อหา 5"/>
          <p:cNvSpPr txBox="1">
            <a:spLocks/>
          </p:cNvSpPr>
          <p:nvPr/>
        </p:nvSpPr>
        <p:spPr bwMode="auto">
          <a:xfrm>
            <a:off x="4662056" y="4537363"/>
            <a:ext cx="4267200" cy="1828799"/>
          </a:xfrm>
          <a:prstGeom prst="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Dr. </a:t>
            </a:r>
            <a:r>
              <a:rPr lang="th-TH" sz="2000" dirty="0" smtClean="0"/>
              <a:t>เจ้าหนี้ค่ารักษา</a:t>
            </a:r>
            <a:r>
              <a:rPr lang="en-US" sz="2000" dirty="0" smtClean="0"/>
              <a:t>UC OP</a:t>
            </a:r>
            <a:r>
              <a:rPr lang="th-TH" sz="2000" dirty="0" smtClean="0"/>
              <a:t>นอก</a:t>
            </a:r>
            <a:r>
              <a:rPr lang="en-US" sz="2000" dirty="0" smtClean="0"/>
              <a:t>CUP </a:t>
            </a:r>
            <a:r>
              <a:rPr lang="th-TH" sz="2000" dirty="0" err="1" smtClean="0"/>
              <a:t>นจว</a:t>
            </a:r>
            <a:r>
              <a:rPr lang="th-TH" sz="2000" dirty="0" smtClean="0"/>
              <a:t>   200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   </a:t>
            </a:r>
            <a:r>
              <a:rPr lang="th-TH" sz="2000" dirty="0" smtClean="0">
                <a:solidFill>
                  <a:srgbClr val="C00000"/>
                </a:solidFill>
              </a:rPr>
              <a:t>(2101020199.202)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Cr. </a:t>
            </a:r>
            <a:r>
              <a:rPr lang="th-TH" sz="2000" dirty="0" smtClean="0"/>
              <a:t>รายได้</a:t>
            </a:r>
            <a:r>
              <a:rPr lang="th-TH" sz="2000" dirty="0"/>
              <a:t>ค้างรับส่วนต่างค่ารักษาที่ต่ำกว่า</a:t>
            </a:r>
            <a:r>
              <a:rPr lang="en-US" sz="2000" dirty="0" err="1" smtClean="0"/>
              <a:t>opuc</a:t>
            </a:r>
            <a:r>
              <a:rPr lang="th-TH" sz="2000" dirty="0" smtClean="0"/>
              <a:t>	200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2000" dirty="0">
                <a:solidFill>
                  <a:srgbClr val="C00000"/>
                </a:solidFill>
              </a:rPr>
              <a:t> </a:t>
            </a:r>
            <a:r>
              <a:rPr lang="th-TH" sz="2000" dirty="0" smtClean="0">
                <a:solidFill>
                  <a:srgbClr val="C00000"/>
                </a:solidFill>
              </a:rPr>
              <a:t>         (1102050107.201)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ตัวแทนข้อความ 4"/>
          <p:cNvSpPr txBox="1">
            <a:spLocks/>
          </p:cNvSpPr>
          <p:nvPr/>
        </p:nvSpPr>
        <p:spPr bwMode="auto">
          <a:xfrm>
            <a:off x="380857" y="3962400"/>
            <a:ext cx="8077343" cy="5333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dirty="0" smtClean="0"/>
              <a:t>จ่ายชำระหนี้</a:t>
            </a:r>
            <a:endParaRPr lang="en-US" dirty="0"/>
          </a:p>
        </p:txBody>
      </p:sp>
      <p:sp>
        <p:nvSpPr>
          <p:cNvPr id="8" name="ตัวแทนเนื้อหา 5"/>
          <p:cNvSpPr txBox="1">
            <a:spLocks/>
          </p:cNvSpPr>
          <p:nvPr/>
        </p:nvSpPr>
        <p:spPr bwMode="auto">
          <a:xfrm>
            <a:off x="380856" y="4537358"/>
            <a:ext cx="4267200" cy="1828799"/>
          </a:xfrm>
          <a:prstGeom prst="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Dr. </a:t>
            </a:r>
            <a:r>
              <a:rPr lang="th-TH" sz="2000" dirty="0" smtClean="0"/>
              <a:t>รายได้ค้างรับส่วนต่างค่ารักษาที่ต่ำกว่า</a:t>
            </a:r>
            <a:r>
              <a:rPr lang="en-US" sz="2000" dirty="0" err="1" smtClean="0"/>
              <a:t>opuc</a:t>
            </a:r>
            <a:r>
              <a:rPr lang="th-TH" sz="2000" dirty="0" smtClean="0"/>
              <a:t>   200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   </a:t>
            </a:r>
            <a:r>
              <a:rPr lang="th-TH" sz="2000" dirty="0" smtClean="0">
                <a:solidFill>
                  <a:srgbClr val="C00000"/>
                </a:solidFill>
              </a:rPr>
              <a:t>(110205007.201))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Cr. </a:t>
            </a:r>
            <a:r>
              <a:rPr lang="th-TH" sz="2000" dirty="0" smtClean="0"/>
              <a:t>รายได้กองทุน</a:t>
            </a:r>
            <a:r>
              <a:rPr lang="en-US" sz="2000" dirty="0" err="1" smtClean="0"/>
              <a:t>ucop</a:t>
            </a:r>
            <a:r>
              <a:rPr lang="th-TH" sz="2000" dirty="0" smtClean="0"/>
              <a:t>แบบเหมาจ่ายต่อผู้มีสิทธิ   200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2000" dirty="0">
                <a:solidFill>
                  <a:srgbClr val="C00000"/>
                </a:solidFill>
              </a:rPr>
              <a:t> </a:t>
            </a:r>
            <a:r>
              <a:rPr lang="th-TH" sz="2000" dirty="0" smtClean="0">
                <a:solidFill>
                  <a:srgbClr val="C00000"/>
                </a:solidFill>
              </a:rPr>
              <a:t>         (4301020105.214)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75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460"/>
    </mc:Choice>
    <mc:Fallback xmlns="">
      <p:transition spd="slow" advTm="6946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848600" cy="9144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2800" dirty="0" smtClean="0"/>
              <a:t>เจ้าหนี้ค่า</a:t>
            </a:r>
            <a:r>
              <a:rPr lang="th-TH" sz="2800" dirty="0"/>
              <a:t>รักษาพยาบาลตาม</a:t>
            </a:r>
            <a:r>
              <a:rPr lang="th-TH" sz="2800" dirty="0" smtClean="0"/>
              <a:t>จ่าย</a:t>
            </a:r>
            <a:r>
              <a:rPr lang="en-US" sz="2800" dirty="0" smtClean="0"/>
              <a:t> </a:t>
            </a:r>
            <a:r>
              <a:rPr lang="en-US" sz="2800" dirty="0" err="1" smtClean="0"/>
              <a:t>uc</a:t>
            </a:r>
            <a:r>
              <a:rPr lang="en-US" sz="2800" dirty="0" smtClean="0"/>
              <a:t> op</a:t>
            </a:r>
            <a:r>
              <a:rPr lang="th-TH" sz="2800" dirty="0" smtClean="0"/>
              <a:t>นอก</a:t>
            </a:r>
            <a:r>
              <a:rPr lang="en-US" sz="2800" dirty="0" smtClean="0"/>
              <a:t>cup </a:t>
            </a:r>
            <a:r>
              <a:rPr lang="th-TH" sz="2800" dirty="0" smtClean="0"/>
              <a:t>ในจังหวัด</a:t>
            </a:r>
            <a:br>
              <a:rPr lang="th-TH" sz="2800" dirty="0" smtClean="0"/>
            </a:br>
            <a:r>
              <a:rPr lang="th-TH" sz="2800" dirty="0" smtClean="0">
                <a:solidFill>
                  <a:srgbClr val="C00000"/>
                </a:solidFill>
              </a:rPr>
              <a:t>โรงพยาบาลที่รับส่งต่อยกหนี้ให้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524000"/>
            <a:ext cx="7239000" cy="533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หน่วยบริการรับส่งต่อ ดำเนินการยกหนี้ให้ (หนี้ที่เกิดในปีงบประมาณนั้น)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33400" y="2057401"/>
            <a:ext cx="7239000" cy="1524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Dr. </a:t>
            </a:r>
            <a:r>
              <a:rPr lang="th-TH" dirty="0" smtClean="0"/>
              <a:t>เจ้าหนี้ค่ารักษา</a:t>
            </a:r>
            <a:r>
              <a:rPr lang="en-US" dirty="0" smtClean="0"/>
              <a:t>UC OP</a:t>
            </a:r>
            <a:r>
              <a:rPr lang="th-TH" dirty="0" smtClean="0"/>
              <a:t>นอก</a:t>
            </a:r>
            <a:r>
              <a:rPr lang="en-US" dirty="0" smtClean="0"/>
              <a:t>CUP </a:t>
            </a:r>
            <a:r>
              <a:rPr lang="th-TH" dirty="0" smtClean="0"/>
              <a:t>ในจังหวัด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dirty="0"/>
              <a:t> </a:t>
            </a:r>
            <a:r>
              <a:rPr lang="th-TH" dirty="0" smtClean="0"/>
              <a:t>       </a:t>
            </a:r>
            <a:r>
              <a:rPr lang="th-TH" dirty="0" smtClean="0">
                <a:solidFill>
                  <a:srgbClr val="C00000"/>
                </a:solidFill>
              </a:rPr>
              <a:t>(2101020199.202)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tx1"/>
                </a:solidFill>
              </a:rPr>
              <a:t>       Cr. </a:t>
            </a:r>
            <a:r>
              <a:rPr lang="th-TH" dirty="0" smtClean="0">
                <a:solidFill>
                  <a:schemeClr val="tx1"/>
                </a:solidFill>
              </a:rPr>
              <a:t>รายได้จากการยกหนี้กรณีส่งต่อผู้ป่วยระหว่าง รพ. </a:t>
            </a:r>
            <a:endParaRPr lang="th-TH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h-TH" dirty="0" smtClean="0">
                <a:solidFill>
                  <a:srgbClr val="C00000"/>
                </a:solidFill>
              </a:rPr>
              <a:t>                (4301020105.255)</a:t>
            </a:r>
            <a:endParaRPr lang="th-TH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h-TH" dirty="0" smtClean="0">
                <a:solidFill>
                  <a:srgbClr val="C00000"/>
                </a:solidFill>
              </a:rPr>
              <a:t>                      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ตัวแทนเนื้อหา 5"/>
          <p:cNvSpPr txBox="1">
            <a:spLocks/>
          </p:cNvSpPr>
          <p:nvPr/>
        </p:nvSpPr>
        <p:spPr bwMode="auto">
          <a:xfrm>
            <a:off x="1995054" y="4135581"/>
            <a:ext cx="6553200" cy="1503219"/>
          </a:xfrm>
          <a:prstGeom prst="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Dr. </a:t>
            </a:r>
            <a:r>
              <a:rPr lang="th-TH" dirty="0" smtClean="0"/>
              <a:t>เจ้าหนี้ค่ารักษา</a:t>
            </a:r>
            <a:r>
              <a:rPr lang="en-US" dirty="0" smtClean="0"/>
              <a:t>UC OP</a:t>
            </a:r>
            <a:r>
              <a:rPr lang="th-TH" dirty="0" smtClean="0"/>
              <a:t>นอก</a:t>
            </a:r>
            <a:r>
              <a:rPr lang="en-US" dirty="0" smtClean="0"/>
              <a:t>CUP </a:t>
            </a:r>
            <a:r>
              <a:rPr lang="th-TH" dirty="0" smtClean="0"/>
              <a:t>ในจังหวัด	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   </a:t>
            </a:r>
            <a:r>
              <a:rPr lang="th-TH" dirty="0" smtClean="0">
                <a:solidFill>
                  <a:srgbClr val="C00000"/>
                </a:solidFill>
              </a:rPr>
              <a:t>(2101020199.202)</a:t>
            </a:r>
            <a:endParaRPr lang="en-US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   Cr. </a:t>
            </a:r>
            <a:r>
              <a:rPr lang="th-TH" dirty="0" smtClean="0"/>
              <a:t>ผลสะสมจากการแก้ไขข้อผิดพลาด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dirty="0" smtClean="0">
                <a:solidFill>
                  <a:srgbClr val="C00000"/>
                </a:solidFill>
              </a:rPr>
              <a:t>              (3102010102.101)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ตัวแทนข้อความ 4"/>
          <p:cNvSpPr txBox="1">
            <a:spLocks/>
          </p:cNvSpPr>
          <p:nvPr/>
        </p:nvSpPr>
        <p:spPr bwMode="auto">
          <a:xfrm>
            <a:off x="1960418" y="3581400"/>
            <a:ext cx="6560127" cy="533399"/>
          </a:xfrm>
          <a:prstGeom prst="rect">
            <a:avLst/>
          </a:prstGeom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dirty="0"/>
              <a:t>หน่วยบริการรับส่งต่อ ดำเนินการยกหนี้ให้ (หนี้ที่เกิดใน</a:t>
            </a:r>
            <a:r>
              <a:rPr lang="th-TH" dirty="0" err="1" smtClean="0"/>
              <a:t>ปีง</a:t>
            </a:r>
            <a:r>
              <a:rPr lang="th-TH" dirty="0" smtClean="0"/>
              <a:t>ปม.ก่อน)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04800" y="5680494"/>
            <a:ext cx="8243454" cy="79650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457200" indent="-457200">
              <a:buAutoNum type="arabicPeriod"/>
            </a:pPr>
            <a:r>
              <a:rPr lang="th-TH" sz="2000" dirty="0" smtClean="0">
                <a:solidFill>
                  <a:srgbClr val="C00000"/>
                </a:solidFill>
              </a:rPr>
              <a:t>รพ.ที่รับส่งต่อ ต้องได้รับหนังสือขอความอนุเคราะห์จาก รพ.ที่ตามจ่าย มีผู้มีอำนาจลงนามอนุมัติ  หรือ</a:t>
            </a:r>
          </a:p>
          <a:p>
            <a:pPr marL="457200" indent="-457200">
              <a:buAutoNum type="arabicPeriod"/>
            </a:pPr>
            <a:r>
              <a:rPr lang="th-TH" sz="2000" dirty="0" smtClean="0">
                <a:solidFill>
                  <a:srgbClr val="C00000"/>
                </a:solidFill>
              </a:rPr>
              <a:t>มติคณะกรรมการระดับจังหวัด  (ตามหนังสือ </a:t>
            </a:r>
            <a:r>
              <a:rPr lang="th-TH" sz="2000" dirty="0" err="1" smtClean="0">
                <a:solidFill>
                  <a:srgbClr val="C00000"/>
                </a:solidFill>
              </a:rPr>
              <a:t>สธ</a:t>
            </a:r>
            <a:r>
              <a:rPr lang="th-TH" sz="2000" dirty="0" smtClean="0">
                <a:solidFill>
                  <a:srgbClr val="C00000"/>
                </a:solidFill>
              </a:rPr>
              <a:t> 0209.03/ว 278 ลงวันที่  6 สิงหาคม 2555)</a:t>
            </a:r>
          </a:p>
        </p:txBody>
      </p:sp>
    </p:spTree>
    <p:extLst>
      <p:ext uri="{BB962C8B-B14F-4D97-AF65-F5344CB8AC3E}">
        <p14:creationId xmlns:p14="http://schemas.microsoft.com/office/powerpoint/2010/main" val="411831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เจ้าหนี้ค่ารักษาพยาบาลตามจ่าย(ทะเบียนคุม)</a:t>
            </a:r>
            <a:endParaRPr lang="en-US" dirty="0"/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666587"/>
              </p:ext>
            </p:extLst>
          </p:nvPr>
        </p:nvGraphicFramePr>
        <p:xfrm>
          <a:off x="1066800" y="1524000"/>
          <a:ext cx="7086602" cy="4038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8171"/>
                <a:gridCol w="1023529"/>
                <a:gridCol w="920765"/>
                <a:gridCol w="694684"/>
                <a:gridCol w="575479"/>
                <a:gridCol w="452161"/>
                <a:gridCol w="435719"/>
                <a:gridCol w="415167"/>
                <a:gridCol w="378171"/>
                <a:gridCol w="427498"/>
                <a:gridCol w="378171"/>
                <a:gridCol w="476825"/>
                <a:gridCol w="530262"/>
              </a:tblGrid>
              <a:tr h="201930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 dirty="0">
                          <a:effectLst/>
                        </a:rPr>
                        <a:t>ทะเบียนคุมเจ้าหนี้ค่ารักษาพยาบาลตามจ่าย  </a:t>
                      </a:r>
                      <a:r>
                        <a:rPr lang="en-US" sz="800" u="none" strike="noStrike" dirty="0">
                          <a:effectLst/>
                        </a:rPr>
                        <a:t>UC</a:t>
                      </a:r>
                      <a:endParaRPr lang="en-US" sz="800" b="1" i="0" u="none" strike="noStrike" dirty="0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0193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ว/ด/ป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โรงพยาบาล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เลขที่หนังสือ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ชื่อสกุล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ยอดยกมา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คชจ.จริง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เรียกเก็บ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ผลต่าง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จ่าย </a:t>
                      </a:r>
                      <a:endParaRPr lang="th-TH" sz="800" b="1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รวมจ่าย</a:t>
                      </a:r>
                      <a:endParaRPr lang="th-TH" sz="800" b="1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ลดหนี้ </a:t>
                      </a:r>
                      <a:endParaRPr lang="th-TH" sz="800" b="1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คงเหลือ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หมายเหตุ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 UC </a:t>
                      </a:r>
                      <a:endParaRPr lang="en-US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ทั้งปี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15/1/2559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0032.305/035ลว.08/01/2559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3,524.00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3,524.00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19/2/2559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0032.305/230ลว.11/02/2559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1,954.00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1,954.00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17/3/2559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0032.305/378 ลว.14/03/2559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2,472.00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2,472.00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20/4/2559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0032.305/569 ลว.12/04/2559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1,898.00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1,898.00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15/6/2559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0032.305/849ลว.10/06/2559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425.00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425.00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19/5/2559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0032.305/687ลว.13/05/2559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1,239.00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1,239.00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25/7/2559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0032.305/1099ลว.14/07/2559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 812.00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812.00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18/8/2559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 dirty="0">
                          <a:effectLst/>
                        </a:rPr>
                        <a:t>0032.305/1230 </a:t>
                      </a:r>
                      <a:r>
                        <a:rPr lang="th-TH" sz="800" u="none" strike="noStrike" dirty="0" err="1">
                          <a:effectLst/>
                        </a:rPr>
                        <a:t>ลว</a:t>
                      </a:r>
                      <a:r>
                        <a:rPr lang="th-TH" sz="800" u="none" strike="noStrike" dirty="0">
                          <a:effectLst/>
                        </a:rPr>
                        <a:t>.16/08/2559</a:t>
                      </a:r>
                      <a:endParaRPr lang="th-TH" sz="8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400.00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400.00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16/8/2559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0032.305/1230 ลว. 18/08/2559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400.00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400.00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28/4/2560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0032.305/424 ลว.18/04/2559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485.00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485.00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15/1/2559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0032.305/020ลว.07/01/2559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3,522.00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3,522.00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10/3/2559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0032.305/195ลว.23/02/2559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 dirty="0">
                          <a:effectLst/>
                        </a:rPr>
                        <a:t>              3,945.00 </a:t>
                      </a:r>
                      <a:endParaRPr lang="th-TH" sz="8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3,945.00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1/3/2559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0032.305/184 ลว.17/02/2559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15,424.80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15,424.80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22/4/2559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0032.305/424 ลว.18/04/2559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2,100.00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2,100.00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16/5/2559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0032.305/508ลว.10/05/2559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5,054.00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5,054.00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30/6/2559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0032.305/647ลว.10/06/2559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754.00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754.00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21/7/2559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0032.305/763ลว.08/07/2559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1,372.00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1,372.00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</a:tbl>
          </a:graphicData>
        </a:graphic>
      </p:graphicFrame>
      <p:sp>
        <p:nvSpPr>
          <p:cNvPr id="4" name="ลูกศรขวา 3">
            <a:hlinkClick r:id="rId2" action="ppaction://hlinkfile"/>
          </p:cNvPr>
          <p:cNvSpPr/>
          <p:nvPr/>
        </p:nvSpPr>
        <p:spPr>
          <a:xfrm>
            <a:off x="4114800" y="3352800"/>
            <a:ext cx="838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357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98"/>
    </mc:Choice>
    <mc:Fallback xmlns="">
      <p:transition spd="slow" advTm="14098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219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3200" dirty="0"/>
              <a:t>เจ้าหนี้ค่ารักษาพยาบาลตามจ่าย</a:t>
            </a:r>
            <a:r>
              <a:rPr lang="en-US" sz="3200" dirty="0"/>
              <a:t> </a:t>
            </a:r>
            <a:r>
              <a:rPr lang="en-US" sz="3200" dirty="0" err="1"/>
              <a:t>uc</a:t>
            </a:r>
            <a:r>
              <a:rPr lang="en-US" sz="3200" dirty="0"/>
              <a:t> op</a:t>
            </a:r>
            <a:r>
              <a:rPr lang="th-TH" sz="3200" dirty="0"/>
              <a:t>นอก</a:t>
            </a:r>
            <a:r>
              <a:rPr lang="en-US" sz="3200" dirty="0"/>
              <a:t>cup </a:t>
            </a:r>
            <a:r>
              <a:rPr lang="th-TH" sz="3200" dirty="0" smtClean="0"/>
              <a:t>ต่างจังหวัด</a:t>
            </a:r>
            <a:br>
              <a:rPr lang="th-TH" sz="3200" dirty="0" smtClean="0"/>
            </a:br>
            <a:r>
              <a:rPr lang="th-TH" sz="2600" dirty="0" smtClean="0">
                <a:solidFill>
                  <a:srgbClr val="C00000"/>
                </a:solidFill>
              </a:rPr>
              <a:t>(</a:t>
            </a:r>
            <a:r>
              <a:rPr lang="th-TH" sz="2600" dirty="0" err="1" smtClean="0">
                <a:solidFill>
                  <a:srgbClr val="C00000"/>
                </a:solidFill>
              </a:rPr>
              <a:t>สปสช</a:t>
            </a:r>
            <a:r>
              <a:rPr lang="th-TH" sz="2600" dirty="0" smtClean="0">
                <a:solidFill>
                  <a:srgbClr val="C00000"/>
                </a:solidFill>
              </a:rPr>
              <a:t>.เป็นผู้หักชำระบัญชีระหว่างกัน (</a:t>
            </a:r>
            <a:r>
              <a:rPr lang="en-US" sz="2600" dirty="0" smtClean="0">
                <a:solidFill>
                  <a:srgbClr val="C00000"/>
                </a:solidFill>
              </a:rPr>
              <a:t>Clearing house</a:t>
            </a:r>
            <a:r>
              <a:rPr lang="th-TH" sz="2600" dirty="0" smtClean="0">
                <a:solidFill>
                  <a:srgbClr val="C00000"/>
                </a:solidFill>
              </a:rPr>
              <a:t>) แทนหน่วยบริการระจำ)</a:t>
            </a:r>
            <a:endParaRPr lang="th-TH" sz="2600" dirty="0">
              <a:solidFill>
                <a:srgbClr val="C00000"/>
              </a:solidFill>
            </a:endParaRP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001000" cy="609599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dirty="0" smtClean="0"/>
              <a:t>เมื่อ </a:t>
            </a:r>
            <a:r>
              <a:rPr lang="th-TH" dirty="0" err="1" smtClean="0"/>
              <a:t>สปสช</a:t>
            </a:r>
            <a:r>
              <a:rPr lang="th-TH" dirty="0" smtClean="0"/>
              <a:t>.รายงานการจ่ายเงิน </a:t>
            </a:r>
            <a:endParaRPr lang="th-TH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590800"/>
            <a:ext cx="5105400" cy="35052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Dr. </a:t>
            </a:r>
            <a:r>
              <a:rPr lang="th-TH" dirty="0" smtClean="0"/>
              <a:t>ค่ารักษาตามจ่าย</a:t>
            </a:r>
            <a:r>
              <a:rPr lang="en-US" dirty="0" smtClean="0"/>
              <a:t> </a:t>
            </a:r>
            <a:r>
              <a:rPr lang="en-US" dirty="0" err="1" smtClean="0"/>
              <a:t>uc</a:t>
            </a:r>
            <a:r>
              <a:rPr lang="th-TH" dirty="0" smtClean="0"/>
              <a:t> ในสังกัด </a:t>
            </a:r>
            <a:r>
              <a:rPr lang="th-TH" dirty="0" err="1" smtClean="0"/>
              <a:t>สป</a:t>
            </a:r>
            <a:r>
              <a:rPr lang="th-TH" dirty="0" smtClean="0"/>
              <a:t>./ต่างสังกัด </a:t>
            </a:r>
            <a:r>
              <a:rPr lang="th-TH" dirty="0" err="1" smtClean="0"/>
              <a:t>สป</a:t>
            </a:r>
            <a:r>
              <a:rPr lang="th-TH" dirty="0" smtClean="0"/>
              <a:t>.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</a:t>
            </a:r>
            <a:r>
              <a:rPr lang="th-TH" dirty="0" smtClean="0">
                <a:solidFill>
                  <a:srgbClr val="C00000"/>
                </a:solidFill>
              </a:rPr>
              <a:t>(5104030299.202/203)</a:t>
            </a:r>
          </a:p>
          <a:p>
            <a:pPr marL="0" indent="0">
              <a:buNone/>
            </a:pPr>
            <a:r>
              <a:rPr lang="en-US" dirty="0" smtClean="0"/>
              <a:t>       Cr. </a:t>
            </a:r>
            <a:r>
              <a:rPr lang="th-TH" dirty="0" smtClean="0"/>
              <a:t>รายได้กองทุน </a:t>
            </a:r>
            <a:r>
              <a:rPr lang="en-US" dirty="0" err="1" smtClean="0"/>
              <a:t>uc</a:t>
            </a:r>
            <a:r>
              <a:rPr lang="en-US" dirty="0" smtClean="0"/>
              <a:t> op</a:t>
            </a:r>
            <a:r>
              <a:rPr lang="th-TH" dirty="0" smtClean="0"/>
              <a:t>เหมาจ่ายต่อผู้มีสิทธิ์ </a:t>
            </a:r>
          </a:p>
          <a:p>
            <a:pPr marL="0" indent="0">
              <a:buNone/>
            </a:pPr>
            <a:r>
              <a:rPr lang="th-TH" dirty="0">
                <a:solidFill>
                  <a:srgbClr val="C00000"/>
                </a:solidFill>
              </a:rPr>
              <a:t> </a:t>
            </a:r>
            <a:r>
              <a:rPr lang="th-TH" dirty="0" smtClean="0">
                <a:solidFill>
                  <a:srgbClr val="C00000"/>
                </a:solidFill>
              </a:rPr>
              <a:t>               (4301020105.214)</a:t>
            </a:r>
          </a:p>
          <a:p>
            <a:pPr marL="0" indent="0">
              <a:buNone/>
            </a:pPr>
            <a:r>
              <a:rPr lang="en-US" dirty="0" smtClean="0"/>
              <a:t>       Cr. </a:t>
            </a:r>
            <a:r>
              <a:rPr lang="th-TH" dirty="0" smtClean="0"/>
              <a:t>ลูกหนี้ค่ารักษา </a:t>
            </a:r>
            <a:r>
              <a:rPr lang="en-US" dirty="0" smtClean="0"/>
              <a:t>OP Refer/UC IP</a:t>
            </a:r>
          </a:p>
          <a:p>
            <a:pPr marL="0" indent="0">
              <a:buNone/>
            </a:pP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            </a:t>
            </a:r>
            <a:r>
              <a:rPr lang="th-TH" dirty="0" smtClean="0">
                <a:solidFill>
                  <a:srgbClr val="C00000"/>
                </a:solidFill>
              </a:rPr>
              <a:t>(1102050194.213/202)</a:t>
            </a:r>
            <a:endParaRPr lang="th-TH" dirty="0">
              <a:solidFill>
                <a:srgbClr val="C00000"/>
              </a:solidFill>
            </a:endParaRPr>
          </a:p>
        </p:txBody>
      </p:sp>
      <p:sp>
        <p:nvSpPr>
          <p:cNvPr id="14" name="กระจาย 1 13"/>
          <p:cNvSpPr/>
          <p:nvPr/>
        </p:nvSpPr>
        <p:spPr>
          <a:xfrm>
            <a:off x="5562600" y="2743200"/>
            <a:ext cx="2819400" cy="31242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rgbClr val="FF0000"/>
                </a:solidFill>
              </a:rPr>
              <a:t>ไม่ต้องบันทึกเจ้าหนี้</a:t>
            </a:r>
            <a:endParaRPr lang="th-TH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06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370"/>
    </mc:Choice>
    <mc:Fallback xmlns="">
      <p:transition spd="slow" advTm="6437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cont\Documents\2543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6857999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รูปแบบอิสระ 2"/>
          <p:cNvSpPr/>
          <p:nvPr/>
        </p:nvSpPr>
        <p:spPr>
          <a:xfrm>
            <a:off x="3006436" y="3578242"/>
            <a:ext cx="1122219" cy="550413"/>
          </a:xfrm>
          <a:custGeom>
            <a:avLst/>
            <a:gdLst>
              <a:gd name="connsiteX0" fmla="*/ 872837 w 1122219"/>
              <a:gd name="connsiteY0" fmla="*/ 107067 h 550413"/>
              <a:gd name="connsiteX1" fmla="*/ 734291 w 1122219"/>
              <a:gd name="connsiteY1" fmla="*/ 51649 h 550413"/>
              <a:gd name="connsiteX2" fmla="*/ 568037 w 1122219"/>
              <a:gd name="connsiteY2" fmla="*/ 23940 h 550413"/>
              <a:gd name="connsiteX3" fmla="*/ 263237 w 1122219"/>
              <a:gd name="connsiteY3" fmla="*/ 23940 h 550413"/>
              <a:gd name="connsiteX4" fmla="*/ 166255 w 1122219"/>
              <a:gd name="connsiteY4" fmla="*/ 51649 h 550413"/>
              <a:gd name="connsiteX5" fmla="*/ 83128 w 1122219"/>
              <a:gd name="connsiteY5" fmla="*/ 93213 h 550413"/>
              <a:gd name="connsiteX6" fmla="*/ 27709 w 1122219"/>
              <a:gd name="connsiteY6" fmla="*/ 162485 h 550413"/>
              <a:gd name="connsiteX7" fmla="*/ 0 w 1122219"/>
              <a:gd name="connsiteY7" fmla="*/ 204049 h 550413"/>
              <a:gd name="connsiteX8" fmla="*/ 13855 w 1122219"/>
              <a:gd name="connsiteY8" fmla="*/ 356449 h 550413"/>
              <a:gd name="connsiteX9" fmla="*/ 152400 w 1122219"/>
              <a:gd name="connsiteY9" fmla="*/ 453431 h 550413"/>
              <a:gd name="connsiteX10" fmla="*/ 249382 w 1122219"/>
              <a:gd name="connsiteY10" fmla="*/ 494994 h 550413"/>
              <a:gd name="connsiteX11" fmla="*/ 387928 w 1122219"/>
              <a:gd name="connsiteY11" fmla="*/ 536558 h 550413"/>
              <a:gd name="connsiteX12" fmla="*/ 637309 w 1122219"/>
              <a:gd name="connsiteY12" fmla="*/ 550413 h 550413"/>
              <a:gd name="connsiteX13" fmla="*/ 1039091 w 1122219"/>
              <a:gd name="connsiteY13" fmla="*/ 536558 h 550413"/>
              <a:gd name="connsiteX14" fmla="*/ 1080655 w 1122219"/>
              <a:gd name="connsiteY14" fmla="*/ 522703 h 550413"/>
              <a:gd name="connsiteX15" fmla="*/ 1122219 w 1122219"/>
              <a:gd name="connsiteY15" fmla="*/ 439576 h 550413"/>
              <a:gd name="connsiteX16" fmla="*/ 1108364 w 1122219"/>
              <a:gd name="connsiteY16" fmla="*/ 328740 h 550413"/>
              <a:gd name="connsiteX17" fmla="*/ 1080655 w 1122219"/>
              <a:gd name="connsiteY17" fmla="*/ 287176 h 550413"/>
              <a:gd name="connsiteX18" fmla="*/ 1066800 w 1122219"/>
              <a:gd name="connsiteY18" fmla="*/ 245613 h 550413"/>
              <a:gd name="connsiteX19" fmla="*/ 969819 w 1122219"/>
              <a:gd name="connsiteY19" fmla="*/ 134776 h 550413"/>
              <a:gd name="connsiteX20" fmla="*/ 886691 w 1122219"/>
              <a:gd name="connsiteY20" fmla="*/ 107067 h 550413"/>
              <a:gd name="connsiteX21" fmla="*/ 720437 w 1122219"/>
              <a:gd name="connsiteY21" fmla="*/ 93213 h 55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22219" h="550413">
                <a:moveTo>
                  <a:pt x="872837" y="107067"/>
                </a:moveTo>
                <a:cubicBezTo>
                  <a:pt x="789448" y="57034"/>
                  <a:pt x="824656" y="67595"/>
                  <a:pt x="734291" y="51649"/>
                </a:cubicBezTo>
                <a:lnTo>
                  <a:pt x="568037" y="23940"/>
                </a:lnTo>
                <a:cubicBezTo>
                  <a:pt x="446886" y="-16445"/>
                  <a:pt x="518369" y="1755"/>
                  <a:pt x="263237" y="23940"/>
                </a:cubicBezTo>
                <a:cubicBezTo>
                  <a:pt x="252486" y="24875"/>
                  <a:pt x="180757" y="44398"/>
                  <a:pt x="166255" y="51649"/>
                </a:cubicBezTo>
                <a:cubicBezTo>
                  <a:pt x="58822" y="105365"/>
                  <a:pt x="187600" y="58387"/>
                  <a:pt x="83128" y="93213"/>
                </a:cubicBezTo>
                <a:cubicBezTo>
                  <a:pt x="-2164" y="221149"/>
                  <a:pt x="106682" y="63770"/>
                  <a:pt x="27709" y="162485"/>
                </a:cubicBezTo>
                <a:cubicBezTo>
                  <a:pt x="17307" y="175487"/>
                  <a:pt x="9236" y="190194"/>
                  <a:pt x="0" y="204049"/>
                </a:cubicBezTo>
                <a:cubicBezTo>
                  <a:pt x="4618" y="254849"/>
                  <a:pt x="3167" y="306572"/>
                  <a:pt x="13855" y="356449"/>
                </a:cubicBezTo>
                <a:cubicBezTo>
                  <a:pt x="26004" y="413146"/>
                  <a:pt x="122107" y="438285"/>
                  <a:pt x="152400" y="453431"/>
                </a:cubicBezTo>
                <a:cubicBezTo>
                  <a:pt x="249710" y="502086"/>
                  <a:pt x="167841" y="464416"/>
                  <a:pt x="249382" y="494994"/>
                </a:cubicBezTo>
                <a:cubicBezTo>
                  <a:pt x="309608" y="517579"/>
                  <a:pt x="323537" y="530959"/>
                  <a:pt x="387928" y="536558"/>
                </a:cubicBezTo>
                <a:cubicBezTo>
                  <a:pt x="470870" y="543771"/>
                  <a:pt x="554182" y="545795"/>
                  <a:pt x="637309" y="550413"/>
                </a:cubicBezTo>
                <a:cubicBezTo>
                  <a:pt x="771236" y="545795"/>
                  <a:pt x="905345" y="544917"/>
                  <a:pt x="1039091" y="536558"/>
                </a:cubicBezTo>
                <a:cubicBezTo>
                  <a:pt x="1053667" y="535647"/>
                  <a:pt x="1069251" y="531826"/>
                  <a:pt x="1080655" y="522703"/>
                </a:cubicBezTo>
                <a:cubicBezTo>
                  <a:pt x="1105071" y="503171"/>
                  <a:pt x="1113092" y="466956"/>
                  <a:pt x="1122219" y="439576"/>
                </a:cubicBezTo>
                <a:cubicBezTo>
                  <a:pt x="1117601" y="402631"/>
                  <a:pt x="1118161" y="364661"/>
                  <a:pt x="1108364" y="328740"/>
                </a:cubicBezTo>
                <a:cubicBezTo>
                  <a:pt x="1103983" y="312676"/>
                  <a:pt x="1088102" y="302069"/>
                  <a:pt x="1080655" y="287176"/>
                </a:cubicBezTo>
                <a:cubicBezTo>
                  <a:pt x="1074124" y="274114"/>
                  <a:pt x="1073892" y="258379"/>
                  <a:pt x="1066800" y="245613"/>
                </a:cubicBezTo>
                <a:cubicBezTo>
                  <a:pt x="1039167" y="195874"/>
                  <a:pt x="1020581" y="157337"/>
                  <a:pt x="969819" y="134776"/>
                </a:cubicBezTo>
                <a:cubicBezTo>
                  <a:pt x="943128" y="122913"/>
                  <a:pt x="915798" y="109493"/>
                  <a:pt x="886691" y="107067"/>
                </a:cubicBezTo>
                <a:lnTo>
                  <a:pt x="720437" y="93213"/>
                </a:lnTo>
              </a:path>
            </a:pathLst>
          </a:cu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รูปแบบอิสระ 4"/>
          <p:cNvSpPr/>
          <p:nvPr/>
        </p:nvSpPr>
        <p:spPr>
          <a:xfrm>
            <a:off x="5181600" y="3560618"/>
            <a:ext cx="997527" cy="720437"/>
          </a:xfrm>
          <a:custGeom>
            <a:avLst/>
            <a:gdLst>
              <a:gd name="connsiteX0" fmla="*/ 484909 w 997527"/>
              <a:gd name="connsiteY0" fmla="*/ 55418 h 720437"/>
              <a:gd name="connsiteX1" fmla="*/ 138545 w 997527"/>
              <a:gd name="connsiteY1" fmla="*/ 55418 h 720437"/>
              <a:gd name="connsiteX2" fmla="*/ 41564 w 997527"/>
              <a:gd name="connsiteY2" fmla="*/ 110837 h 720437"/>
              <a:gd name="connsiteX3" fmla="*/ 0 w 997527"/>
              <a:gd name="connsiteY3" fmla="*/ 193964 h 720437"/>
              <a:gd name="connsiteX4" fmla="*/ 27709 w 997527"/>
              <a:gd name="connsiteY4" fmla="*/ 401782 h 720437"/>
              <a:gd name="connsiteX5" fmla="*/ 83127 w 997527"/>
              <a:gd name="connsiteY5" fmla="*/ 484909 h 720437"/>
              <a:gd name="connsiteX6" fmla="*/ 124691 w 997527"/>
              <a:gd name="connsiteY6" fmla="*/ 498764 h 720437"/>
              <a:gd name="connsiteX7" fmla="*/ 249382 w 997527"/>
              <a:gd name="connsiteY7" fmla="*/ 609600 h 720437"/>
              <a:gd name="connsiteX8" fmla="*/ 290945 w 997527"/>
              <a:gd name="connsiteY8" fmla="*/ 623455 h 720437"/>
              <a:gd name="connsiteX9" fmla="*/ 360218 w 997527"/>
              <a:gd name="connsiteY9" fmla="*/ 678873 h 720437"/>
              <a:gd name="connsiteX10" fmla="*/ 484909 w 997527"/>
              <a:gd name="connsiteY10" fmla="*/ 706582 h 720437"/>
              <a:gd name="connsiteX11" fmla="*/ 554182 w 997527"/>
              <a:gd name="connsiteY11" fmla="*/ 720437 h 720437"/>
              <a:gd name="connsiteX12" fmla="*/ 734291 w 997527"/>
              <a:gd name="connsiteY12" fmla="*/ 706582 h 720437"/>
              <a:gd name="connsiteX13" fmla="*/ 817418 w 997527"/>
              <a:gd name="connsiteY13" fmla="*/ 678873 h 720437"/>
              <a:gd name="connsiteX14" fmla="*/ 900545 w 997527"/>
              <a:gd name="connsiteY14" fmla="*/ 595746 h 720437"/>
              <a:gd name="connsiteX15" fmla="*/ 942109 w 997527"/>
              <a:gd name="connsiteY15" fmla="*/ 554182 h 720437"/>
              <a:gd name="connsiteX16" fmla="*/ 955964 w 997527"/>
              <a:gd name="connsiteY16" fmla="*/ 512618 h 720437"/>
              <a:gd name="connsiteX17" fmla="*/ 983673 w 997527"/>
              <a:gd name="connsiteY17" fmla="*/ 457200 h 720437"/>
              <a:gd name="connsiteX18" fmla="*/ 997527 w 997527"/>
              <a:gd name="connsiteY18" fmla="*/ 401782 h 720437"/>
              <a:gd name="connsiteX19" fmla="*/ 983673 w 997527"/>
              <a:gd name="connsiteY19" fmla="*/ 207818 h 720437"/>
              <a:gd name="connsiteX20" fmla="*/ 886691 w 997527"/>
              <a:gd name="connsiteY20" fmla="*/ 96982 h 720437"/>
              <a:gd name="connsiteX21" fmla="*/ 831273 w 997527"/>
              <a:gd name="connsiteY21" fmla="*/ 69273 h 720437"/>
              <a:gd name="connsiteX22" fmla="*/ 789709 w 997527"/>
              <a:gd name="connsiteY22" fmla="*/ 41564 h 720437"/>
              <a:gd name="connsiteX23" fmla="*/ 526473 w 997527"/>
              <a:gd name="connsiteY23" fmla="*/ 0 h 720437"/>
              <a:gd name="connsiteX24" fmla="*/ 374073 w 997527"/>
              <a:gd name="connsiteY24" fmla="*/ 13855 h 72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97527" h="720437">
                <a:moveTo>
                  <a:pt x="484909" y="55418"/>
                </a:moveTo>
                <a:cubicBezTo>
                  <a:pt x="336498" y="38928"/>
                  <a:pt x="313683" y="29148"/>
                  <a:pt x="138545" y="55418"/>
                </a:cubicBezTo>
                <a:cubicBezTo>
                  <a:pt x="115861" y="58821"/>
                  <a:pt x="61913" y="97271"/>
                  <a:pt x="41564" y="110837"/>
                </a:cubicBezTo>
                <a:cubicBezTo>
                  <a:pt x="27554" y="131851"/>
                  <a:pt x="0" y="165284"/>
                  <a:pt x="0" y="193964"/>
                </a:cubicBezTo>
                <a:cubicBezTo>
                  <a:pt x="0" y="203977"/>
                  <a:pt x="227" y="352314"/>
                  <a:pt x="27709" y="401782"/>
                </a:cubicBezTo>
                <a:cubicBezTo>
                  <a:pt x="43882" y="430893"/>
                  <a:pt x="51534" y="474378"/>
                  <a:pt x="83127" y="484909"/>
                </a:cubicBezTo>
                <a:lnTo>
                  <a:pt x="124691" y="498764"/>
                </a:lnTo>
                <a:cubicBezTo>
                  <a:pt x="162245" y="536318"/>
                  <a:pt x="201813" y="582418"/>
                  <a:pt x="249382" y="609600"/>
                </a:cubicBezTo>
                <a:cubicBezTo>
                  <a:pt x="262062" y="616846"/>
                  <a:pt x="277091" y="618837"/>
                  <a:pt x="290945" y="623455"/>
                </a:cubicBezTo>
                <a:cubicBezTo>
                  <a:pt x="316717" y="649226"/>
                  <a:pt x="325266" y="661397"/>
                  <a:pt x="360218" y="678873"/>
                </a:cubicBezTo>
                <a:cubicBezTo>
                  <a:pt x="395112" y="696320"/>
                  <a:pt x="451468" y="700502"/>
                  <a:pt x="484909" y="706582"/>
                </a:cubicBezTo>
                <a:cubicBezTo>
                  <a:pt x="508077" y="710795"/>
                  <a:pt x="531091" y="715819"/>
                  <a:pt x="554182" y="720437"/>
                </a:cubicBezTo>
                <a:cubicBezTo>
                  <a:pt x="614218" y="715819"/>
                  <a:pt x="674814" y="715973"/>
                  <a:pt x="734291" y="706582"/>
                </a:cubicBezTo>
                <a:cubicBezTo>
                  <a:pt x="763141" y="702027"/>
                  <a:pt x="817418" y="678873"/>
                  <a:pt x="817418" y="678873"/>
                </a:cubicBezTo>
                <a:lnTo>
                  <a:pt x="900545" y="595746"/>
                </a:lnTo>
                <a:lnTo>
                  <a:pt x="942109" y="554182"/>
                </a:lnTo>
                <a:cubicBezTo>
                  <a:pt x="946727" y="540327"/>
                  <a:pt x="950211" y="526041"/>
                  <a:pt x="955964" y="512618"/>
                </a:cubicBezTo>
                <a:cubicBezTo>
                  <a:pt x="964100" y="493635"/>
                  <a:pt x="976421" y="476538"/>
                  <a:pt x="983673" y="457200"/>
                </a:cubicBezTo>
                <a:cubicBezTo>
                  <a:pt x="990359" y="439371"/>
                  <a:pt x="992909" y="420255"/>
                  <a:pt x="997527" y="401782"/>
                </a:cubicBezTo>
                <a:cubicBezTo>
                  <a:pt x="992909" y="337127"/>
                  <a:pt x="999394" y="270702"/>
                  <a:pt x="983673" y="207818"/>
                </a:cubicBezTo>
                <a:cubicBezTo>
                  <a:pt x="970011" y="153169"/>
                  <a:pt x="930468" y="121997"/>
                  <a:pt x="886691" y="96982"/>
                </a:cubicBezTo>
                <a:cubicBezTo>
                  <a:pt x="868759" y="86735"/>
                  <a:pt x="849205" y="79520"/>
                  <a:pt x="831273" y="69273"/>
                </a:cubicBezTo>
                <a:cubicBezTo>
                  <a:pt x="816816" y="61012"/>
                  <a:pt x="804925" y="48327"/>
                  <a:pt x="789709" y="41564"/>
                </a:cubicBezTo>
                <a:cubicBezTo>
                  <a:pt x="691859" y="-1925"/>
                  <a:pt x="648291" y="9371"/>
                  <a:pt x="526473" y="0"/>
                </a:cubicBezTo>
                <a:cubicBezTo>
                  <a:pt x="383332" y="14315"/>
                  <a:pt x="434339" y="13855"/>
                  <a:pt x="374073" y="13855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ลูกศรขึ้น 10"/>
          <p:cNvSpPr/>
          <p:nvPr/>
        </p:nvSpPr>
        <p:spPr>
          <a:xfrm>
            <a:off x="3006436" y="4648200"/>
            <a:ext cx="955964" cy="1066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พึงรับ</a:t>
            </a:r>
            <a:endParaRPr lang="th-TH" dirty="0"/>
          </a:p>
        </p:txBody>
      </p:sp>
      <p:sp>
        <p:nvSpPr>
          <p:cNvPr id="13" name="ลูกศรขึ้น 12"/>
          <p:cNvSpPr/>
          <p:nvPr/>
        </p:nvSpPr>
        <p:spPr>
          <a:xfrm>
            <a:off x="5250941" y="4648195"/>
            <a:ext cx="955964" cy="1066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พึงจ่าย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4602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68"/>
    </mc:Choice>
    <mc:Fallback xmlns="">
      <p:transition spd="slow" advTm="3068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cont\Documents\2543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6927"/>
            <a:ext cx="9448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รูปแบบอิสระ 9"/>
          <p:cNvSpPr/>
          <p:nvPr/>
        </p:nvSpPr>
        <p:spPr>
          <a:xfrm>
            <a:off x="7689273" y="5195455"/>
            <a:ext cx="1288551" cy="678872"/>
          </a:xfrm>
          <a:custGeom>
            <a:avLst/>
            <a:gdLst>
              <a:gd name="connsiteX0" fmla="*/ 0 w 1288551"/>
              <a:gd name="connsiteY0" fmla="*/ 83127 h 623454"/>
              <a:gd name="connsiteX1" fmla="*/ 637309 w 1288551"/>
              <a:gd name="connsiteY1" fmla="*/ 41563 h 623454"/>
              <a:gd name="connsiteX2" fmla="*/ 1246909 w 1288551"/>
              <a:gd name="connsiteY2" fmla="*/ 55418 h 623454"/>
              <a:gd name="connsiteX3" fmla="*/ 1288472 w 1288551"/>
              <a:gd name="connsiteY3" fmla="*/ 96981 h 623454"/>
              <a:gd name="connsiteX4" fmla="*/ 1260763 w 1288551"/>
              <a:gd name="connsiteY4" fmla="*/ 484909 h 623454"/>
              <a:gd name="connsiteX5" fmla="*/ 1246909 w 1288551"/>
              <a:gd name="connsiteY5" fmla="*/ 526472 h 623454"/>
              <a:gd name="connsiteX6" fmla="*/ 1233054 w 1288551"/>
              <a:gd name="connsiteY6" fmla="*/ 595745 h 623454"/>
              <a:gd name="connsiteX7" fmla="*/ 1136072 w 1288551"/>
              <a:gd name="connsiteY7" fmla="*/ 609600 h 623454"/>
              <a:gd name="connsiteX8" fmla="*/ 1052945 w 1288551"/>
              <a:gd name="connsiteY8" fmla="*/ 623454 h 623454"/>
              <a:gd name="connsiteX9" fmla="*/ 304800 w 1288551"/>
              <a:gd name="connsiteY9" fmla="*/ 609600 h 623454"/>
              <a:gd name="connsiteX10" fmla="*/ 249382 w 1288551"/>
              <a:gd name="connsiteY10" fmla="*/ 595745 h 623454"/>
              <a:gd name="connsiteX11" fmla="*/ 96982 w 1288551"/>
              <a:gd name="connsiteY11" fmla="*/ 581890 h 623454"/>
              <a:gd name="connsiteX12" fmla="*/ 69272 w 1288551"/>
              <a:gd name="connsiteY12" fmla="*/ 498763 h 623454"/>
              <a:gd name="connsiteX13" fmla="*/ 55418 w 1288551"/>
              <a:gd name="connsiteY13" fmla="*/ 0 h 623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88551" h="623454">
                <a:moveTo>
                  <a:pt x="0" y="83127"/>
                </a:moveTo>
                <a:cubicBezTo>
                  <a:pt x="251513" y="-711"/>
                  <a:pt x="97683" y="41563"/>
                  <a:pt x="637309" y="41563"/>
                </a:cubicBezTo>
                <a:cubicBezTo>
                  <a:pt x="840561" y="41563"/>
                  <a:pt x="1043709" y="50800"/>
                  <a:pt x="1246909" y="55418"/>
                </a:cubicBezTo>
                <a:cubicBezTo>
                  <a:pt x="1260763" y="69272"/>
                  <a:pt x="1286421" y="77496"/>
                  <a:pt x="1288472" y="96981"/>
                </a:cubicBezTo>
                <a:cubicBezTo>
                  <a:pt x="1290085" y="112307"/>
                  <a:pt x="1266543" y="441559"/>
                  <a:pt x="1260763" y="484909"/>
                </a:cubicBezTo>
                <a:cubicBezTo>
                  <a:pt x="1258833" y="499385"/>
                  <a:pt x="1250451" y="512304"/>
                  <a:pt x="1246909" y="526472"/>
                </a:cubicBezTo>
                <a:cubicBezTo>
                  <a:pt x="1241198" y="549317"/>
                  <a:pt x="1251893" y="581616"/>
                  <a:pt x="1233054" y="595745"/>
                </a:cubicBezTo>
                <a:cubicBezTo>
                  <a:pt x="1206930" y="615338"/>
                  <a:pt x="1168348" y="604635"/>
                  <a:pt x="1136072" y="609600"/>
                </a:cubicBezTo>
                <a:cubicBezTo>
                  <a:pt x="1108307" y="613871"/>
                  <a:pt x="1080654" y="618836"/>
                  <a:pt x="1052945" y="623454"/>
                </a:cubicBezTo>
                <a:lnTo>
                  <a:pt x="304800" y="609600"/>
                </a:lnTo>
                <a:cubicBezTo>
                  <a:pt x="285770" y="608944"/>
                  <a:pt x="268256" y="598262"/>
                  <a:pt x="249382" y="595745"/>
                </a:cubicBezTo>
                <a:cubicBezTo>
                  <a:pt x="198820" y="589003"/>
                  <a:pt x="147782" y="586508"/>
                  <a:pt x="96982" y="581890"/>
                </a:cubicBezTo>
                <a:lnTo>
                  <a:pt x="69272" y="498763"/>
                </a:lnTo>
                <a:cubicBezTo>
                  <a:pt x="7226" y="312628"/>
                  <a:pt x="55418" y="471726"/>
                  <a:pt x="55418" y="0"/>
                </a:cubicBezTo>
              </a:path>
            </a:pathLst>
          </a:custGeom>
          <a:ln w="28575">
            <a:solidFill>
              <a:srgbClr val="1EE8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รูปแบบอิสระ 10"/>
          <p:cNvSpPr/>
          <p:nvPr/>
        </p:nvSpPr>
        <p:spPr>
          <a:xfrm>
            <a:off x="6553200" y="5219811"/>
            <a:ext cx="1233055" cy="654516"/>
          </a:xfrm>
          <a:custGeom>
            <a:avLst/>
            <a:gdLst>
              <a:gd name="connsiteX0" fmla="*/ 1243533 w 1437497"/>
              <a:gd name="connsiteY0" fmla="*/ 72625 h 654516"/>
              <a:gd name="connsiteX1" fmla="*/ 1077278 w 1437497"/>
              <a:gd name="connsiteY1" fmla="*/ 44916 h 654516"/>
              <a:gd name="connsiteX2" fmla="*/ 1035715 w 1437497"/>
              <a:gd name="connsiteY2" fmla="*/ 31062 h 654516"/>
              <a:gd name="connsiteX3" fmla="*/ 814042 w 1437497"/>
              <a:gd name="connsiteY3" fmla="*/ 3353 h 654516"/>
              <a:gd name="connsiteX4" fmla="*/ 218297 w 1437497"/>
              <a:gd name="connsiteY4" fmla="*/ 17207 h 654516"/>
              <a:gd name="connsiteX5" fmla="*/ 24333 w 1437497"/>
              <a:gd name="connsiteY5" fmla="*/ 31062 h 654516"/>
              <a:gd name="connsiteX6" fmla="*/ 38187 w 1437497"/>
              <a:gd name="connsiteY6" fmla="*/ 612953 h 654516"/>
              <a:gd name="connsiteX7" fmla="*/ 65897 w 1437497"/>
              <a:gd name="connsiteY7" fmla="*/ 640662 h 654516"/>
              <a:gd name="connsiteX8" fmla="*/ 149024 w 1437497"/>
              <a:gd name="connsiteY8" fmla="*/ 654516 h 654516"/>
              <a:gd name="connsiteX9" fmla="*/ 1395933 w 1437497"/>
              <a:gd name="connsiteY9" fmla="*/ 640662 h 654516"/>
              <a:gd name="connsiteX10" fmla="*/ 1423642 w 1437497"/>
              <a:gd name="connsiteY10" fmla="*/ 599098 h 654516"/>
              <a:gd name="connsiteX11" fmla="*/ 1437497 w 1437497"/>
              <a:gd name="connsiteY11" fmla="*/ 585244 h 654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7497" h="654516">
                <a:moveTo>
                  <a:pt x="1243533" y="72625"/>
                </a:moveTo>
                <a:cubicBezTo>
                  <a:pt x="1188781" y="64804"/>
                  <a:pt x="1131310" y="58424"/>
                  <a:pt x="1077278" y="44916"/>
                </a:cubicBezTo>
                <a:cubicBezTo>
                  <a:pt x="1063110" y="41374"/>
                  <a:pt x="1049971" y="34230"/>
                  <a:pt x="1035715" y="31062"/>
                </a:cubicBezTo>
                <a:cubicBezTo>
                  <a:pt x="965395" y="15435"/>
                  <a:pt x="883741" y="10323"/>
                  <a:pt x="814042" y="3353"/>
                </a:cubicBezTo>
                <a:lnTo>
                  <a:pt x="218297" y="17207"/>
                </a:lnTo>
                <a:cubicBezTo>
                  <a:pt x="153517" y="19480"/>
                  <a:pt x="43091" y="-30984"/>
                  <a:pt x="24333" y="31062"/>
                </a:cubicBezTo>
                <a:cubicBezTo>
                  <a:pt x="-31814" y="216779"/>
                  <a:pt x="24989" y="419384"/>
                  <a:pt x="38187" y="612953"/>
                </a:cubicBezTo>
                <a:cubicBezTo>
                  <a:pt x="39076" y="625985"/>
                  <a:pt x="53666" y="636076"/>
                  <a:pt x="65897" y="640662"/>
                </a:cubicBezTo>
                <a:cubicBezTo>
                  <a:pt x="92200" y="650525"/>
                  <a:pt x="121315" y="649898"/>
                  <a:pt x="149024" y="654516"/>
                </a:cubicBezTo>
                <a:lnTo>
                  <a:pt x="1395933" y="640662"/>
                </a:lnTo>
                <a:cubicBezTo>
                  <a:pt x="1412568" y="639939"/>
                  <a:pt x="1413651" y="612419"/>
                  <a:pt x="1423642" y="599098"/>
                </a:cubicBezTo>
                <a:cubicBezTo>
                  <a:pt x="1427561" y="593873"/>
                  <a:pt x="1432879" y="589862"/>
                  <a:pt x="1437497" y="585244"/>
                </a:cubicBezTo>
              </a:path>
            </a:pathLst>
          </a:cu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รูปแบบอิสระ 13"/>
          <p:cNvSpPr/>
          <p:nvPr/>
        </p:nvSpPr>
        <p:spPr>
          <a:xfrm>
            <a:off x="5195455" y="5237018"/>
            <a:ext cx="1468581" cy="623455"/>
          </a:xfrm>
          <a:custGeom>
            <a:avLst/>
            <a:gdLst>
              <a:gd name="connsiteX0" fmla="*/ 1205345 w 1468581"/>
              <a:gd name="connsiteY0" fmla="*/ 0 h 623455"/>
              <a:gd name="connsiteX1" fmla="*/ 581890 w 1468581"/>
              <a:gd name="connsiteY1" fmla="*/ 13855 h 623455"/>
              <a:gd name="connsiteX2" fmla="*/ 166254 w 1468581"/>
              <a:gd name="connsiteY2" fmla="*/ 27709 h 623455"/>
              <a:gd name="connsiteX3" fmla="*/ 138545 w 1468581"/>
              <a:gd name="connsiteY3" fmla="*/ 69273 h 623455"/>
              <a:gd name="connsiteX4" fmla="*/ 110836 w 1468581"/>
              <a:gd name="connsiteY4" fmla="*/ 124691 h 623455"/>
              <a:gd name="connsiteX5" fmla="*/ 69272 w 1468581"/>
              <a:gd name="connsiteY5" fmla="*/ 290946 h 623455"/>
              <a:gd name="connsiteX6" fmla="*/ 41563 w 1468581"/>
              <a:gd name="connsiteY6" fmla="*/ 360218 h 623455"/>
              <a:gd name="connsiteX7" fmla="*/ 27709 w 1468581"/>
              <a:gd name="connsiteY7" fmla="*/ 415637 h 623455"/>
              <a:gd name="connsiteX8" fmla="*/ 0 w 1468581"/>
              <a:gd name="connsiteY8" fmla="*/ 526473 h 623455"/>
              <a:gd name="connsiteX9" fmla="*/ 13854 w 1468581"/>
              <a:gd name="connsiteY9" fmla="*/ 595746 h 623455"/>
              <a:gd name="connsiteX10" fmla="*/ 55418 w 1468581"/>
              <a:gd name="connsiteY10" fmla="*/ 609600 h 623455"/>
              <a:gd name="connsiteX11" fmla="*/ 138545 w 1468581"/>
              <a:gd name="connsiteY11" fmla="*/ 623455 h 623455"/>
              <a:gd name="connsiteX12" fmla="*/ 1413163 w 1468581"/>
              <a:gd name="connsiteY12" fmla="*/ 609600 h 623455"/>
              <a:gd name="connsiteX13" fmla="*/ 1454727 w 1468581"/>
              <a:gd name="connsiteY13" fmla="*/ 595746 h 623455"/>
              <a:gd name="connsiteX14" fmla="*/ 1468581 w 1468581"/>
              <a:gd name="connsiteY14" fmla="*/ 595746 h 623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8581" h="623455">
                <a:moveTo>
                  <a:pt x="1205345" y="0"/>
                </a:moveTo>
                <a:lnTo>
                  <a:pt x="581890" y="13855"/>
                </a:lnTo>
                <a:cubicBezTo>
                  <a:pt x="443317" y="17550"/>
                  <a:pt x="303806" y="10515"/>
                  <a:pt x="166254" y="27709"/>
                </a:cubicBezTo>
                <a:cubicBezTo>
                  <a:pt x="149731" y="29774"/>
                  <a:pt x="146806" y="54816"/>
                  <a:pt x="138545" y="69273"/>
                </a:cubicBezTo>
                <a:cubicBezTo>
                  <a:pt x="128298" y="87205"/>
                  <a:pt x="118972" y="105708"/>
                  <a:pt x="110836" y="124691"/>
                </a:cubicBezTo>
                <a:cubicBezTo>
                  <a:pt x="88085" y="177775"/>
                  <a:pt x="87428" y="236478"/>
                  <a:pt x="69272" y="290946"/>
                </a:cubicBezTo>
                <a:cubicBezTo>
                  <a:pt x="61408" y="314539"/>
                  <a:pt x="49427" y="336625"/>
                  <a:pt x="41563" y="360218"/>
                </a:cubicBezTo>
                <a:cubicBezTo>
                  <a:pt x="35542" y="378282"/>
                  <a:pt x="32940" y="397328"/>
                  <a:pt x="27709" y="415637"/>
                </a:cubicBezTo>
                <a:cubicBezTo>
                  <a:pt x="-695" y="515051"/>
                  <a:pt x="28170" y="385618"/>
                  <a:pt x="0" y="526473"/>
                </a:cubicBezTo>
                <a:cubicBezTo>
                  <a:pt x="4618" y="549564"/>
                  <a:pt x="792" y="576153"/>
                  <a:pt x="13854" y="595746"/>
                </a:cubicBezTo>
                <a:cubicBezTo>
                  <a:pt x="21955" y="607897"/>
                  <a:pt x="41162" y="606432"/>
                  <a:pt x="55418" y="609600"/>
                </a:cubicBezTo>
                <a:cubicBezTo>
                  <a:pt x="82840" y="615694"/>
                  <a:pt x="110836" y="618837"/>
                  <a:pt x="138545" y="623455"/>
                </a:cubicBezTo>
                <a:lnTo>
                  <a:pt x="1413163" y="609600"/>
                </a:lnTo>
                <a:cubicBezTo>
                  <a:pt x="1427764" y="609293"/>
                  <a:pt x="1440559" y="599288"/>
                  <a:pt x="1454727" y="595746"/>
                </a:cubicBezTo>
                <a:cubicBezTo>
                  <a:pt x="1459207" y="594626"/>
                  <a:pt x="1463963" y="595746"/>
                  <a:pt x="1468581" y="595746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b="1" dirty="0"/>
          </a:p>
        </p:txBody>
      </p:sp>
      <p:sp>
        <p:nvSpPr>
          <p:cNvPr id="16" name="คำบรรยายภาพแบบสี่เหลี่ยมมุมมน 15"/>
          <p:cNvSpPr/>
          <p:nvPr/>
        </p:nvSpPr>
        <p:spPr>
          <a:xfrm>
            <a:off x="1066800" y="1780309"/>
            <a:ext cx="7620000" cy="29718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/>
              <a:t>Dr.</a:t>
            </a:r>
            <a:r>
              <a:rPr lang="th-TH" sz="2200" dirty="0" smtClean="0"/>
              <a:t> ค่ารักษาตามจ่าย</a:t>
            </a:r>
            <a:r>
              <a:rPr lang="en-US" sz="2200" dirty="0" smtClean="0"/>
              <a:t> UC</a:t>
            </a:r>
            <a:r>
              <a:rPr lang="en-US" sz="2200" dirty="0"/>
              <a:t> </a:t>
            </a:r>
            <a:r>
              <a:rPr lang="th-TH" sz="2200" dirty="0" smtClean="0"/>
              <a:t>ในสังกัด </a:t>
            </a:r>
            <a:r>
              <a:rPr lang="th-TH" sz="2200" dirty="0" err="1" smtClean="0"/>
              <a:t>สป</a:t>
            </a:r>
            <a:r>
              <a:rPr lang="th-TH" sz="2200" dirty="0" smtClean="0"/>
              <a:t>.         507,156.05</a:t>
            </a:r>
          </a:p>
          <a:p>
            <a:r>
              <a:rPr lang="th-TH" sz="2200" dirty="0"/>
              <a:t> </a:t>
            </a:r>
            <a:r>
              <a:rPr lang="th-TH" sz="2200" dirty="0" smtClean="0"/>
              <a:t>       (5104030299.202)</a:t>
            </a:r>
          </a:p>
          <a:p>
            <a:r>
              <a:rPr lang="en-US" sz="2200" dirty="0" smtClean="0"/>
              <a:t>       Cr.  </a:t>
            </a:r>
            <a:r>
              <a:rPr lang="th-TH" sz="2200" dirty="0" smtClean="0"/>
              <a:t>รายได้กองทุน </a:t>
            </a:r>
            <a:r>
              <a:rPr lang="en-US" sz="2200" dirty="0" smtClean="0"/>
              <a:t>UC OP </a:t>
            </a:r>
            <a:r>
              <a:rPr lang="th-TH" sz="2200" dirty="0" smtClean="0"/>
              <a:t>เหมาจ่ายต่อผู้มีสิทธิ์                             291,240.25</a:t>
            </a:r>
          </a:p>
          <a:p>
            <a:r>
              <a:rPr lang="th-TH" sz="2200" dirty="0" smtClean="0"/>
              <a:t>                   (4301020105.214)</a:t>
            </a:r>
          </a:p>
          <a:p>
            <a:r>
              <a:rPr lang="en-US" sz="2200" dirty="0" smtClean="0"/>
              <a:t>       Cr. </a:t>
            </a:r>
            <a:r>
              <a:rPr lang="th-TH" sz="2200" dirty="0" smtClean="0"/>
              <a:t>ลูกหนี้ค่ารักษา  </a:t>
            </a:r>
            <a:r>
              <a:rPr lang="en-US" sz="2200" dirty="0" smtClean="0"/>
              <a:t>OP Refer                                           </a:t>
            </a:r>
            <a:r>
              <a:rPr lang="en-US" sz="1600" dirty="0" smtClean="0"/>
              <a:t>215,915.80</a:t>
            </a:r>
            <a:endParaRPr lang="th-TH" sz="1600" dirty="0" smtClean="0"/>
          </a:p>
          <a:p>
            <a:r>
              <a:rPr lang="th-TH" sz="2200" dirty="0"/>
              <a:t> </a:t>
            </a:r>
            <a:r>
              <a:rPr lang="th-TH" sz="2200" dirty="0" smtClean="0"/>
              <a:t>                  (1102050194.213 / 202)</a:t>
            </a:r>
          </a:p>
          <a:p>
            <a:endParaRPr lang="th-TH" dirty="0" smtClean="0"/>
          </a:p>
        </p:txBody>
      </p:sp>
    </p:spTree>
    <p:extLst>
      <p:ext uri="{BB962C8B-B14F-4D97-AF65-F5344CB8AC3E}">
        <p14:creationId xmlns:p14="http://schemas.microsoft.com/office/powerpoint/2010/main" val="383225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1"/>
    </mc:Choice>
    <mc:Fallback xmlns="">
      <p:transition spd="slow" advTm="1062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143000" y="381000"/>
            <a:ext cx="7391400" cy="1143000"/>
          </a:xfrm>
          <a:ln w="12700"/>
        </p:spPr>
        <p:txBody>
          <a:bodyPr/>
          <a:lstStyle/>
          <a:p>
            <a:r>
              <a:rPr lang="th-TH" sz="4000" b="1" dirty="0" smtClean="0">
                <a:cs typeface="+mn-cs"/>
              </a:rPr>
              <a:t>หนี้สิน </a:t>
            </a:r>
            <a:r>
              <a:rPr lang="th-TH" sz="4000" dirty="0" smtClean="0">
                <a:cs typeface="+mn-cs"/>
              </a:rPr>
              <a:t>(</a:t>
            </a:r>
            <a:r>
              <a:rPr lang="en-US" sz="4000" dirty="0" smtClean="0">
                <a:cs typeface="+mn-cs"/>
              </a:rPr>
              <a:t>Liability</a:t>
            </a:r>
            <a:r>
              <a:rPr lang="th-TH" sz="4000" dirty="0" smtClean="0">
                <a:cs typeface="+mn-cs"/>
              </a:rPr>
              <a:t>)</a:t>
            </a:r>
            <a:endParaRPr lang="en-US" sz="4000" dirty="0">
              <a:cs typeface="+mn-cs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marR="0" indent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h-TH" dirty="0" smtClean="0">
                <a:latin typeface="Bookman Old Style"/>
                <a:ea typeface="Calibri"/>
              </a:rPr>
              <a:t>	</a:t>
            </a:r>
            <a:r>
              <a:rPr lang="th-TH" sz="2800" dirty="0" smtClean="0">
                <a:latin typeface="Bookman Old Style"/>
                <a:ea typeface="Calibri"/>
              </a:rPr>
              <a:t>  </a:t>
            </a:r>
            <a:r>
              <a:rPr lang="th-TH" sz="2800" dirty="0">
                <a:latin typeface="Bookman Old Style"/>
                <a:ea typeface="Calibri"/>
              </a:rPr>
              <a:t>ภาระผูกพันในปัจจุบันของหน่วยงาน ซึ่งเป็นผลจากเหตุการณ์ในอดีตและการชำระภาระผูกพันนั้น จะส่งผลให้หน่วยงานต้องสูญเสียทรัพยากรที่มีประโยชน์เชิงเศรษฐกิจในอนาคตหรือศักยภาพในการให้บริการ</a:t>
            </a:r>
            <a:endParaRPr lang="en-US" sz="2800" dirty="0">
              <a:ea typeface="Calibri"/>
              <a:cs typeface="Cordia New"/>
            </a:endParaRPr>
          </a:p>
          <a:p>
            <a:pPr marL="0" marR="0" indent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dirty="0">
                <a:solidFill>
                  <a:srgbClr val="0070C0"/>
                </a:solidFill>
                <a:latin typeface="Bookman Old Style"/>
                <a:ea typeface="Calibri"/>
              </a:rPr>
              <a:t>เกณฑ์การรับรู้หนี้สิน</a:t>
            </a:r>
            <a:endParaRPr lang="en-US" sz="2800" dirty="0">
              <a:solidFill>
                <a:srgbClr val="0070C0"/>
              </a:solidFill>
              <a:ea typeface="Calibri"/>
              <a:cs typeface="Cordia New"/>
            </a:endParaRPr>
          </a:p>
          <a:p>
            <a:pPr lvl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2800" dirty="0">
                <a:latin typeface="Bookman Old Style"/>
                <a:ea typeface="Calibri"/>
              </a:rPr>
              <a:t>มีความเป็นไปได้ค่อนข้างนี่หน่วยงานจะต้องสูญเสียทรัพยากรที่มีประโยชน์เชิงเศรษฐกิจเพื่อนำไปชำระภาระผูกพันนั้น  และ</a:t>
            </a:r>
            <a:endParaRPr lang="en-US" sz="2800" dirty="0">
              <a:ea typeface="Calibri"/>
              <a:cs typeface="Cordia New"/>
            </a:endParaRPr>
          </a:p>
          <a:p>
            <a:pPr lvl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th-TH" sz="2800" dirty="0">
                <a:latin typeface="Bookman Old Style"/>
                <a:ea typeface="Calibri"/>
              </a:rPr>
              <a:t>มูลค่าของภาระผูกพันที่จะต้องชำระนั้นสามารถวัดได้อย่างมีเหตุผลน่าเชื่อถือ</a:t>
            </a:r>
            <a:endParaRPr lang="en-US" sz="2800" dirty="0">
              <a:ea typeface="Calibri"/>
              <a:cs typeface="Cordia New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502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120"/>
    </mc:Choice>
    <mc:Fallback xmlns="">
      <p:transition spd="slow" advTm="11212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848600" cy="1219200"/>
          </a:xfrm>
        </p:spPr>
        <p:txBody>
          <a:bodyPr/>
          <a:lstStyle/>
          <a:p>
            <a:r>
              <a:rPr lang="th-TH" sz="3600" dirty="0" smtClean="0"/>
              <a:t>เจ้าหนี้ค่า</a:t>
            </a:r>
            <a:r>
              <a:rPr lang="th-TH" sz="3600" dirty="0"/>
              <a:t>รักษาพยาบาลตาม</a:t>
            </a:r>
            <a:r>
              <a:rPr lang="th-TH" sz="3600" dirty="0" smtClean="0"/>
              <a:t>จ่าย</a:t>
            </a:r>
            <a:r>
              <a:rPr lang="en-US" sz="3600" dirty="0" err="1" smtClean="0"/>
              <a:t>uc</a:t>
            </a:r>
            <a:r>
              <a:rPr lang="en-US" sz="3600" dirty="0" smtClean="0"/>
              <a:t> op</a:t>
            </a:r>
            <a:r>
              <a:rPr lang="th-TH" sz="3600" dirty="0" smtClean="0"/>
              <a:t>นอก</a:t>
            </a:r>
            <a:r>
              <a:rPr lang="en-US" sz="3600" dirty="0" smtClean="0"/>
              <a:t>cup</a:t>
            </a:r>
            <a:r>
              <a:rPr lang="th-TH" sz="3600" dirty="0" smtClean="0"/>
              <a:t>ต่างจังหวัด</a:t>
            </a:r>
            <a:br>
              <a:rPr lang="th-TH" sz="3600" dirty="0" smtClean="0"/>
            </a:br>
            <a:r>
              <a:rPr lang="th-TH" sz="3000" b="1" dirty="0" smtClean="0">
                <a:solidFill>
                  <a:srgbClr val="FF0000"/>
                </a:solidFill>
              </a:rPr>
              <a:t>กันเงิน</a:t>
            </a:r>
            <a:r>
              <a:rPr lang="th-TH" sz="2800" dirty="0" smtClean="0"/>
              <a:t>ไว้ให้ </a:t>
            </a:r>
            <a:r>
              <a:rPr lang="th-TH" sz="2800" dirty="0" err="1" smtClean="0"/>
              <a:t>สปสช</a:t>
            </a:r>
            <a:r>
              <a:rPr lang="th-TH" sz="2800" dirty="0" smtClean="0"/>
              <a:t>.เป็นผู้หักชำระบัญชีระหว่างกัน(</a:t>
            </a:r>
            <a:r>
              <a:rPr lang="en-US" sz="2800" dirty="0" smtClean="0"/>
              <a:t>Clearing house</a:t>
            </a:r>
            <a:r>
              <a:rPr lang="th-TH" sz="2800" dirty="0" smtClean="0"/>
              <a:t>) แทนหน่วยบริการประจำ)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275" y="1752600"/>
            <a:ext cx="7239000" cy="533400"/>
          </a:xfr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หน่วยบริการส่งต่อรับหนังสือ</a:t>
            </a:r>
            <a:r>
              <a:rPr lang="th-TH" dirty="0" smtClean="0">
                <a:solidFill>
                  <a:schemeClr val="tx1"/>
                </a:solidFill>
              </a:rPr>
              <a:t>เรียกเก็บ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33400" y="2286000"/>
            <a:ext cx="7924800" cy="166254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Dr. </a:t>
            </a:r>
            <a:r>
              <a:rPr lang="th-TH" dirty="0" smtClean="0"/>
              <a:t>ค่ารักษาตามจ่าย</a:t>
            </a:r>
            <a:r>
              <a:rPr lang="en-US" dirty="0" smtClean="0"/>
              <a:t> UC</a:t>
            </a:r>
            <a:r>
              <a:rPr lang="th-TH" dirty="0" smtClean="0"/>
              <a:t> ในสังกัด </a:t>
            </a:r>
            <a:r>
              <a:rPr lang="th-TH" dirty="0" err="1" smtClean="0"/>
              <a:t>สป</a:t>
            </a:r>
            <a:r>
              <a:rPr lang="th-TH" dirty="0" smtClean="0"/>
              <a:t>.</a:t>
            </a:r>
            <a:r>
              <a:rPr lang="th-TH" dirty="0">
                <a:solidFill>
                  <a:srgbClr val="C00000"/>
                </a:solidFill>
              </a:rPr>
              <a:t> (</a:t>
            </a:r>
            <a:r>
              <a:rPr lang="th-TH" dirty="0" smtClean="0">
                <a:solidFill>
                  <a:srgbClr val="C00000"/>
                </a:solidFill>
              </a:rPr>
              <a:t>5104030299.202/203)</a:t>
            </a:r>
            <a:r>
              <a:rPr lang="th-TH" dirty="0" smtClean="0"/>
              <a:t>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   Cr. </a:t>
            </a:r>
            <a:r>
              <a:rPr lang="th-TH" dirty="0" smtClean="0"/>
              <a:t>เจ้าหนี้ค่ารักษา</a:t>
            </a:r>
            <a:r>
              <a:rPr lang="en-US" dirty="0" smtClean="0"/>
              <a:t>UC OP</a:t>
            </a:r>
            <a:r>
              <a:rPr lang="th-TH" dirty="0" smtClean="0"/>
              <a:t>นอก</a:t>
            </a:r>
            <a:r>
              <a:rPr lang="en-US" dirty="0" smtClean="0"/>
              <a:t>CUP </a:t>
            </a:r>
            <a:r>
              <a:rPr lang="th-TH" dirty="0" smtClean="0"/>
              <a:t>ต่างจังหวัด </a:t>
            </a:r>
            <a:r>
              <a:rPr lang="th-TH" dirty="0" smtClean="0">
                <a:solidFill>
                  <a:srgbClr val="C00000"/>
                </a:solidFill>
              </a:rPr>
              <a:t>(2101020199.203)      </a:t>
            </a:r>
            <a:r>
              <a:rPr lang="th-TH" dirty="0" smtClean="0">
                <a:solidFill>
                  <a:schemeClr val="tx1"/>
                </a:solidFill>
              </a:rPr>
              <a:t>             </a:t>
            </a:r>
            <a:r>
              <a:rPr lang="en-US" dirty="0" smtClean="0">
                <a:solidFill>
                  <a:schemeClr val="tx1"/>
                </a:solidFill>
              </a:rPr>
              <a:t>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     Cr.</a:t>
            </a:r>
            <a:r>
              <a:rPr lang="th-TH" dirty="0" smtClean="0">
                <a:solidFill>
                  <a:schemeClr val="tx1"/>
                </a:solidFill>
              </a:rPr>
              <a:t>ส่วนต่างค่ารักษาที่</a:t>
            </a:r>
            <a:r>
              <a:rPr lang="th-TH" u="sng" dirty="0" smtClean="0">
                <a:solidFill>
                  <a:schemeClr val="tx1"/>
                </a:solidFill>
              </a:rPr>
              <a:t>ต่ำ</a:t>
            </a:r>
            <a:r>
              <a:rPr lang="th-TH" dirty="0" smtClean="0">
                <a:solidFill>
                  <a:schemeClr val="tx1"/>
                </a:solidFill>
              </a:rPr>
              <a:t>กว่าข้อตกลงในการตามจ่าย</a:t>
            </a:r>
            <a:r>
              <a:rPr lang="en-US" dirty="0" err="1" smtClean="0">
                <a:solidFill>
                  <a:schemeClr val="tx1"/>
                </a:solidFill>
              </a:rPr>
              <a:t>uc</a:t>
            </a:r>
            <a:r>
              <a:rPr lang="en-US" dirty="0" smtClean="0">
                <a:solidFill>
                  <a:schemeClr val="tx1"/>
                </a:solidFill>
              </a:rPr>
              <a:t> op</a:t>
            </a:r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dirty="0" smtClean="0">
                <a:solidFill>
                  <a:srgbClr val="FF0000"/>
                </a:solidFill>
              </a:rPr>
              <a:t>(4</a:t>
            </a:r>
            <a:r>
              <a:rPr lang="th-TH" dirty="0" smtClean="0">
                <a:solidFill>
                  <a:srgbClr val="C00000"/>
                </a:solidFill>
              </a:rPr>
              <a:t>301020105.240)           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ตัวแทนเนื้อหา 5"/>
          <p:cNvSpPr txBox="1">
            <a:spLocks/>
          </p:cNvSpPr>
          <p:nvPr/>
        </p:nvSpPr>
        <p:spPr bwMode="auto">
          <a:xfrm>
            <a:off x="4343399" y="4495800"/>
            <a:ext cx="4197927" cy="1828800"/>
          </a:xfrm>
          <a:prstGeom prst="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Dr. </a:t>
            </a:r>
            <a:r>
              <a:rPr lang="th-TH" sz="2000" dirty="0" smtClean="0"/>
              <a:t>เจ้าหนี้ค่ารักษา</a:t>
            </a:r>
            <a:r>
              <a:rPr lang="en-US" sz="2000" dirty="0" smtClean="0"/>
              <a:t>UC OP</a:t>
            </a:r>
            <a:r>
              <a:rPr lang="th-TH" sz="2000" dirty="0" smtClean="0"/>
              <a:t>นอก</a:t>
            </a:r>
            <a:r>
              <a:rPr lang="en-US" sz="2000" dirty="0" smtClean="0"/>
              <a:t>CUP </a:t>
            </a:r>
            <a:r>
              <a:rPr lang="th-TH" sz="2000" dirty="0" err="1"/>
              <a:t>ต</a:t>
            </a:r>
            <a:r>
              <a:rPr lang="th-TH" sz="2000" dirty="0" err="1" smtClean="0"/>
              <a:t>จว</a:t>
            </a:r>
            <a:r>
              <a:rPr lang="th-TH" sz="2000" dirty="0" smtClean="0"/>
              <a:t>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   </a:t>
            </a:r>
            <a:r>
              <a:rPr lang="th-TH" sz="2000" dirty="0" smtClean="0">
                <a:solidFill>
                  <a:srgbClr val="C00000"/>
                </a:solidFill>
              </a:rPr>
              <a:t>(2101020199.203)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Cr. </a:t>
            </a:r>
            <a:r>
              <a:rPr lang="th-TH" sz="2000" dirty="0" smtClean="0"/>
              <a:t>รายได้ค้างรับส่วนต่างค่ารักษาที่ต่ำกว่า</a:t>
            </a:r>
            <a:r>
              <a:rPr lang="en-US" sz="2000" dirty="0" err="1" smtClean="0"/>
              <a:t>opuc</a:t>
            </a:r>
            <a:r>
              <a:rPr lang="th-TH" sz="2000" dirty="0" smtClean="0">
                <a:solidFill>
                  <a:srgbClr val="C00000"/>
                </a:solidFill>
              </a:rPr>
              <a:t>   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2000" dirty="0">
                <a:solidFill>
                  <a:srgbClr val="C00000"/>
                </a:solidFill>
              </a:rPr>
              <a:t> </a:t>
            </a:r>
            <a:r>
              <a:rPr lang="th-TH" sz="2000" dirty="0" smtClean="0">
                <a:solidFill>
                  <a:srgbClr val="C00000"/>
                </a:solidFill>
              </a:rPr>
              <a:t>       (1102050107.201)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9" name="ตัวแทนข้อความ 4"/>
          <p:cNvSpPr txBox="1">
            <a:spLocks/>
          </p:cNvSpPr>
          <p:nvPr/>
        </p:nvSpPr>
        <p:spPr bwMode="auto">
          <a:xfrm>
            <a:off x="533275" y="3962400"/>
            <a:ext cx="7543925" cy="5333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dirty="0" smtClean="0"/>
              <a:t>จ่ายชำระหนี้</a:t>
            </a:r>
            <a:endParaRPr lang="en-US" dirty="0"/>
          </a:p>
        </p:txBody>
      </p:sp>
      <p:sp>
        <p:nvSpPr>
          <p:cNvPr id="8" name="ตัวแทนเนื้อหา 5"/>
          <p:cNvSpPr txBox="1">
            <a:spLocks/>
          </p:cNvSpPr>
          <p:nvPr/>
        </p:nvSpPr>
        <p:spPr bwMode="auto">
          <a:xfrm>
            <a:off x="533275" y="4495799"/>
            <a:ext cx="3810124" cy="1856505"/>
          </a:xfrm>
          <a:prstGeom prst="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Dr. </a:t>
            </a:r>
            <a:r>
              <a:rPr lang="th-TH" sz="2000" dirty="0" smtClean="0"/>
              <a:t>รายได้ค้างรับส่วนต่างค่ารักษาที่ต่ำกว่า</a:t>
            </a:r>
            <a:r>
              <a:rPr lang="en-US" sz="2000" dirty="0" smtClean="0"/>
              <a:t>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</a:t>
            </a:r>
            <a:r>
              <a:rPr lang="en-US" sz="2000" dirty="0" err="1" smtClean="0"/>
              <a:t>ucop</a:t>
            </a:r>
            <a:r>
              <a:rPr lang="th-TH" sz="2000" dirty="0" smtClean="0"/>
              <a:t>	(1102050107.201)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 Cr. </a:t>
            </a:r>
            <a:r>
              <a:rPr lang="th-TH" sz="2000" dirty="0" smtClean="0"/>
              <a:t>รายได้กองทุน</a:t>
            </a:r>
            <a:r>
              <a:rPr lang="en-US" sz="2000" dirty="0" smtClean="0"/>
              <a:t> </a:t>
            </a:r>
            <a:r>
              <a:rPr lang="en-US" sz="2000" dirty="0" err="1" smtClean="0"/>
              <a:t>ucop</a:t>
            </a:r>
            <a:r>
              <a:rPr lang="th-TH" sz="2000" dirty="0" smtClean="0"/>
              <a:t>เหมาจ่ายต่อผู้มีสิทธิ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2000" dirty="0"/>
              <a:t> </a:t>
            </a:r>
            <a:r>
              <a:rPr lang="th-TH" sz="2000" dirty="0" smtClean="0"/>
              <a:t>          (4301020105.214)   	        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2022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71055" y="457200"/>
            <a:ext cx="8229600" cy="7159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เจ้าหนี้ค่ารักษาแรงงาน</a:t>
            </a:r>
            <a:r>
              <a:rPr lang="th-TH" sz="4000" dirty="0"/>
              <a:t>ต่างด้าว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3886200" cy="457200"/>
          </a:xfrm>
          <a:solidFill>
            <a:srgbClr val="CDFDA1"/>
          </a:solidFill>
        </p:spPr>
        <p:txBody>
          <a:bodyPr/>
          <a:lstStyle/>
          <a:p>
            <a:r>
              <a:rPr lang="th-TH" dirty="0" smtClean="0"/>
              <a:t>เมื่อได้รับหนังสือเรียกเก็บ</a:t>
            </a:r>
            <a:endParaRPr lang="th-TH" dirty="0"/>
          </a:p>
        </p:txBody>
      </p:sp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458652"/>
              </p:ext>
            </p:extLst>
          </p:nvPr>
        </p:nvGraphicFramePr>
        <p:xfrm>
          <a:off x="443345" y="2514600"/>
          <a:ext cx="815340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92125" y="3886200"/>
            <a:ext cx="4041775" cy="602673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dirty="0" smtClean="0"/>
              <a:t>ชำระหนี้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639245573"/>
              </p:ext>
            </p:extLst>
          </p:nvPr>
        </p:nvGraphicFramePr>
        <p:xfrm>
          <a:off x="571500" y="4572000"/>
          <a:ext cx="7924800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ตัวแทนข้อความ 2"/>
          <p:cNvSpPr txBox="1">
            <a:spLocks/>
          </p:cNvSpPr>
          <p:nvPr/>
        </p:nvSpPr>
        <p:spPr bwMode="auto">
          <a:xfrm>
            <a:off x="457200" y="1295400"/>
            <a:ext cx="8153400" cy="762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dirty="0" smtClean="0"/>
              <a:t>หน่วยบริการส่งต่อแรงงานต่างด้าว </a:t>
            </a:r>
            <a:r>
              <a:rPr lang="en-US" dirty="0" smtClean="0"/>
              <a:t>OPD/IPD </a:t>
            </a:r>
            <a:r>
              <a:rPr lang="th-TH" dirty="0" smtClean="0"/>
              <a:t>ไปหน่วยบริการอื่นสังกัดกระทรวง</a:t>
            </a:r>
            <a:r>
              <a:rPr lang="th-TH" dirty="0" err="1" smtClean="0"/>
              <a:t>สธ</a:t>
            </a:r>
            <a:r>
              <a:rPr lang="th-TH" dirty="0" smtClean="0"/>
              <a:t>./นอกสังกัด </a:t>
            </a:r>
            <a:r>
              <a:rPr lang="th-TH" dirty="0" err="1" smtClean="0"/>
              <a:t>สธ</a:t>
            </a:r>
            <a:r>
              <a:rPr lang="th-TH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06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66800" y="457200"/>
            <a:ext cx="7315200" cy="96043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sz="3600" dirty="0" smtClean="0"/>
              <a:t>เจ้าหนี้ค่ารักษา-บุคคลผู้มีปัญหาสถานะและสิทธิ</a:t>
            </a:r>
            <a:endParaRPr lang="th-TH" sz="36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524000"/>
            <a:ext cx="8001000" cy="639762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dirty="0" smtClean="0"/>
              <a:t>เมื่อได้รับหนังสือเรียกเก็บ 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64305248"/>
              </p:ext>
            </p:extLst>
          </p:nvPr>
        </p:nvGraphicFramePr>
        <p:xfrm>
          <a:off x="457200" y="2174875"/>
          <a:ext cx="8382000" cy="163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09600" y="3886200"/>
            <a:ext cx="8153400" cy="639762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dirty="0" smtClean="0"/>
              <a:t>ปรับปรุงส่วนต่างค่ารักษาที่สูงกว่าฯ  หาก</a:t>
            </a:r>
            <a:r>
              <a:rPr lang="th-TH" dirty="0" smtClean="0">
                <a:solidFill>
                  <a:srgbClr val="FF0000"/>
                </a:solidFill>
              </a:rPr>
              <a:t>ลูกหนี้ค่ารักษาที่เรียกเก็บมากกว่าเงินที่ได้รับ</a:t>
            </a:r>
            <a:endParaRPr lang="th-TH" dirty="0">
              <a:solidFill>
                <a:srgbClr val="FF0000"/>
              </a:solidFill>
            </a:endParaRPr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955503272"/>
              </p:ext>
            </p:extLst>
          </p:nvPr>
        </p:nvGraphicFramePr>
        <p:xfrm>
          <a:off x="609600" y="4572000"/>
          <a:ext cx="80772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14196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620000" cy="914400"/>
          </a:xfrm>
        </p:spPr>
        <p:txBody>
          <a:bodyPr/>
          <a:lstStyle/>
          <a:p>
            <a:r>
              <a:rPr lang="th-TH" sz="4000" dirty="0"/>
              <a:t>เจ้าหนี้ค่ารักษา-บุคคลผู้มีปัญหาสถานะและสิทธิ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153400" cy="5334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dirty="0" smtClean="0"/>
              <a:t>เมื่อชำระเงิน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82051151"/>
              </p:ext>
            </p:extLst>
          </p:nvPr>
        </p:nvGraphicFramePr>
        <p:xfrm>
          <a:off x="381000" y="2209800"/>
          <a:ext cx="83820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4572000"/>
            <a:ext cx="8153400" cy="9144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dirty="0" smtClean="0"/>
              <a:t>โอนเงิน จาก”เงินฝากธนาคารเงินอุดหนุนบุคคลที่มีปัญหาสถานะและสิทธิ์” เข้าบัญชี”เงินฝากธนาคารนอกงบประมาณออมทรัพย์ (บำรุง)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6516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1173162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 ค่าใช้จ่ายค้างจ่าย</a:t>
            </a:r>
            <a:br>
              <a:rPr lang="th-TH" sz="4000" b="1" dirty="0" smtClean="0"/>
            </a:br>
            <a:r>
              <a:rPr lang="th-TH" sz="3600" dirty="0" smtClean="0"/>
              <a:t>(</a:t>
            </a:r>
            <a:r>
              <a:rPr lang="en-US" sz="3200" dirty="0" smtClean="0"/>
              <a:t>Accrued Expense</a:t>
            </a:r>
            <a:r>
              <a:rPr lang="th-TH" sz="3200" dirty="0" smtClean="0"/>
              <a:t>)</a:t>
            </a:r>
            <a:endParaRPr lang="en-US" sz="32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marL="457200" lvl="1" indent="0">
              <a:buNone/>
            </a:pPr>
            <a:r>
              <a:rPr lang="th-TH" dirty="0" smtClean="0"/>
              <a:t>	</a:t>
            </a:r>
          </a:p>
          <a:p>
            <a:pPr marL="0" indent="0">
              <a:buNone/>
            </a:pPr>
            <a:r>
              <a:rPr lang="th-TH" sz="2800" dirty="0" smtClean="0"/>
              <a:t>             </a:t>
            </a:r>
            <a:r>
              <a:rPr lang="th-TH" sz="2800" dirty="0"/>
              <a:t>จำนวนเงินค่าใช้จ่ายที่เกิดขึ้น</a:t>
            </a:r>
            <a:r>
              <a:rPr lang="th-TH" sz="2800" dirty="0" smtClean="0"/>
              <a:t>แล้วใน</a:t>
            </a:r>
            <a:r>
              <a:rPr lang="th-TH" sz="2800" dirty="0"/>
              <a:t>รอบระยะเวลาบัญชีปัจจุบันแต่ยังไม่ได้มีการจ่ายเงิน  การจ่ายเงินจะกระทำในรอบระยะเวลาบัญชีถัดไป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วงรี 4"/>
          <p:cNvSpPr/>
          <p:nvPr/>
        </p:nvSpPr>
        <p:spPr>
          <a:xfrm>
            <a:off x="1066800" y="3352800"/>
            <a:ext cx="7315200" cy="2286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chemeClr val="tx1"/>
                </a:solidFill>
              </a:rPr>
              <a:t>การรับรู้  </a:t>
            </a:r>
            <a:r>
              <a:rPr lang="th-TH" sz="2800" dirty="0" smtClean="0">
                <a:solidFill>
                  <a:schemeClr val="tx1"/>
                </a:solidFill>
              </a:rPr>
              <a:t>เมื่อ</a:t>
            </a:r>
            <a:r>
              <a:rPr lang="th-TH" sz="2800" dirty="0">
                <a:solidFill>
                  <a:schemeClr val="tx1"/>
                </a:solidFill>
              </a:rPr>
              <a:t>เกิด</a:t>
            </a:r>
            <a:r>
              <a:rPr lang="th-TH" sz="2800" dirty="0" smtClean="0">
                <a:solidFill>
                  <a:schemeClr val="tx1"/>
                </a:solidFill>
              </a:rPr>
              <a:t>ค่าใช้จ่าย โดยการ</a:t>
            </a:r>
            <a:r>
              <a:rPr lang="th-TH" sz="2800" dirty="0">
                <a:solidFill>
                  <a:schemeClr val="tx1"/>
                </a:solidFill>
              </a:rPr>
              <a:t>ประมาณค่าตาม</a:t>
            </a:r>
            <a:r>
              <a:rPr lang="th-TH" sz="2800" dirty="0" smtClean="0">
                <a:solidFill>
                  <a:schemeClr val="tx1"/>
                </a:solidFill>
              </a:rPr>
              <a:t>ระยะเวลา</a:t>
            </a:r>
            <a:r>
              <a:rPr lang="th-TH" sz="2800" dirty="0">
                <a:solidFill>
                  <a:schemeClr val="tx1"/>
                </a:solidFill>
              </a:rPr>
              <a:t>ที่เกิดค่าใช้จ่ายนั้น 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3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467600" cy="685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 ค่าใช้จ่ายค้างจ่าย</a:t>
            </a:r>
            <a:endParaRPr lang="th-TH" sz="4000" b="1" dirty="0"/>
          </a:p>
        </p:txBody>
      </p:sp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96599117"/>
              </p:ext>
            </p:extLst>
          </p:nvPr>
        </p:nvGraphicFramePr>
        <p:xfrm>
          <a:off x="457200" y="2209800"/>
          <a:ext cx="28956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853394979"/>
              </p:ext>
            </p:extLst>
          </p:nvPr>
        </p:nvGraphicFramePr>
        <p:xfrm>
          <a:off x="3429001" y="1371600"/>
          <a:ext cx="5334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25798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7391400" cy="76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ค่าตอบแทนค้างจ่าย</a:t>
            </a:r>
            <a:endParaRPr lang="th-TH" sz="4000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 smtClean="0"/>
              <a:t>เอกสารประกอบการบันทึกบัญชี</a:t>
            </a:r>
          </a:p>
          <a:p>
            <a:pPr marL="0" indent="0">
              <a:buNone/>
            </a:pPr>
            <a:r>
              <a:rPr lang="th-TH" dirty="0" smtClean="0"/>
              <a:t>	ใบประมาณการค่าใช้จ่ายค้างจ่ายจากงานการเงิน </a:t>
            </a:r>
            <a:r>
              <a:rPr lang="th-TH" b="1" dirty="0" smtClean="0">
                <a:solidFill>
                  <a:srgbClr val="C00000"/>
                </a:solidFill>
              </a:rPr>
              <a:t>ที่มีหัวหน้าส่วนราชการลงนามรับรอง (ตามมิติตรวจสอบงบการเงิน)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22790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143000" y="381000"/>
            <a:ext cx="7467600" cy="685800"/>
          </a:xfrm>
        </p:spPr>
        <p:txBody>
          <a:bodyPr/>
          <a:lstStyle/>
          <a:p>
            <a:r>
              <a:rPr lang="th-TH" dirty="0" smtClean="0"/>
              <a:t>ค่าตอบแทนค้างจ่าย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143001"/>
            <a:ext cx="8153400" cy="609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การบันทึกบัญชี  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55479793"/>
              </p:ext>
            </p:extLst>
          </p:nvPr>
        </p:nvGraphicFramePr>
        <p:xfrm>
          <a:off x="533400" y="1905000"/>
          <a:ext cx="8077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882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ค่าตอบแทนค้างจ่าย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143001"/>
            <a:ext cx="8001000" cy="609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การบันทึกบัญชี (ต่อ)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0206989"/>
              </p:ext>
            </p:extLst>
          </p:nvPr>
        </p:nvGraphicFramePr>
        <p:xfrm>
          <a:off x="609600" y="1828800"/>
          <a:ext cx="80010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373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ค่าตอบแทนค้างจ่าย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143001"/>
            <a:ext cx="8077200" cy="609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การบันทึกบัญชี  (ต่อ)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53799125"/>
              </p:ext>
            </p:extLst>
          </p:nvPr>
        </p:nvGraphicFramePr>
        <p:xfrm>
          <a:off x="533400" y="1905000"/>
          <a:ext cx="8077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760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th-TH" sz="4000" b="1" dirty="0" smtClean="0">
                <a:cs typeface="+mn-cs"/>
              </a:rPr>
              <a:t>หนี้สิน</a:t>
            </a:r>
            <a:r>
              <a:rPr lang="th-TH" sz="4000" dirty="0" smtClean="0">
                <a:cs typeface="+mn-cs"/>
              </a:rPr>
              <a:t> </a:t>
            </a:r>
            <a:r>
              <a:rPr lang="th-TH" sz="4000" dirty="0" smtClean="0"/>
              <a:t>(</a:t>
            </a:r>
            <a:r>
              <a:rPr lang="en-US" sz="4000" dirty="0" smtClean="0"/>
              <a:t>Liability</a:t>
            </a:r>
            <a:r>
              <a:rPr lang="th-TH" sz="4000" dirty="0" smtClean="0"/>
              <a:t>)</a:t>
            </a:r>
            <a:endParaRPr lang="en-US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4040188" cy="8794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dirty="0" smtClean="0"/>
              <a:t>หนี้สินหมุนเวียน</a:t>
            </a:r>
          </a:p>
          <a:p>
            <a:pPr algn="ctr"/>
            <a:r>
              <a:rPr lang="th-TH" dirty="0" smtClean="0"/>
              <a:t> (</a:t>
            </a:r>
            <a:r>
              <a:rPr lang="en-US" dirty="0" smtClean="0"/>
              <a:t>Current Liability</a:t>
            </a:r>
            <a:r>
              <a:rPr lang="th-TH" dirty="0" smtClean="0"/>
              <a:t>)</a:t>
            </a:r>
            <a:endParaRPr lang="en-US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27359189"/>
              </p:ext>
            </p:extLst>
          </p:nvPr>
        </p:nvGraphicFramePr>
        <p:xfrm>
          <a:off x="457200" y="2174875"/>
          <a:ext cx="4040188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295400"/>
            <a:ext cx="4041775" cy="8794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h-TH" dirty="0" smtClean="0"/>
              <a:t>หนี้สินไม่หมุนเวียน</a:t>
            </a:r>
          </a:p>
          <a:p>
            <a:pPr algn="ctr"/>
            <a:r>
              <a:rPr lang="th-TH" dirty="0" smtClean="0"/>
              <a:t> (</a:t>
            </a:r>
            <a:r>
              <a:rPr lang="en-US" dirty="0" smtClean="0"/>
              <a:t>Non-Current Liability</a:t>
            </a:r>
            <a:r>
              <a:rPr lang="th-TH" dirty="0" smtClean="0"/>
              <a:t>)</a:t>
            </a:r>
            <a:endParaRPr lang="en-US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062624585"/>
              </p:ext>
            </p:extLst>
          </p:nvPr>
        </p:nvGraphicFramePr>
        <p:xfrm>
          <a:off x="4645025" y="2174875"/>
          <a:ext cx="404177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7866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25">
        <p:fade/>
      </p:transition>
    </mc:Choice>
    <mc:Fallback xmlns="">
      <p:transition spd="med" advTm="72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ค่าตอบแทนค้างจ่าย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7543800" cy="5635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ทะเบียนคุมค่าตอบแทนค้างจ่าย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37585824"/>
              </p:ext>
            </p:extLst>
          </p:nvPr>
        </p:nvGraphicFramePr>
        <p:xfrm>
          <a:off x="685800" y="1981200"/>
          <a:ext cx="7467598" cy="39398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2045"/>
                <a:gridCol w="830888"/>
                <a:gridCol w="2222623"/>
                <a:gridCol w="872431"/>
                <a:gridCol w="903590"/>
                <a:gridCol w="903590"/>
                <a:gridCol w="872431"/>
              </a:tblGrid>
              <a:tr h="170608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 dirty="0">
                          <a:effectLst/>
                        </a:rPr>
                        <a:t>โรงพยาบาลสกลนคร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70608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 dirty="0">
                          <a:effectLst/>
                        </a:rPr>
                        <a:t>ทะเบียนคุมค่าตอบแทนไม่ทำเวชปฏิบัติฯค้างจ่าย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7297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 dirty="0" err="1">
                          <a:effectLst/>
                        </a:rPr>
                        <a:t>วดป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เลขที่ใบสำคัญ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 dirty="0">
                          <a:effectLst/>
                        </a:rPr>
                        <a:t>รายการ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 ยอดยกมา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 รับรายงาน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 จ่าย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 คงเหลือ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1/10/2559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ยอดยกมา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550,000.00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550,000.00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19/10/2559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บจ60/20246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กย.59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550,000.00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31/10/2559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บท60/30109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710,000.00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710,000.00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21/11/2559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บจ60/20685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ตค.59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710,000.00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30/11/2559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บท60/30168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660,000.00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660,000.00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22/12/2559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บจ60/21060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พย.59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660,000.00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31/12/2559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บท60/30266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615,000.00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20/1/2560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บจ60/21402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ธค.59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31/1/2560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บท60/30412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     605,000.00 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605,000.00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20/2/2560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บจ60/21891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มค.60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605,000.00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28/2/2560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บท60/30555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20/3/2560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บจ60/22307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กพ.60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31/3/2560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บท60/30621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20/4/2560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บจ60/22619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จ่ายค่าตอบแทนไม่ทำเวชฯเดือน </a:t>
                      </a:r>
                      <a:r>
                        <a:rPr lang="th-TH" sz="1000" u="none" strike="noStrike" dirty="0" err="1">
                          <a:effectLst/>
                        </a:rPr>
                        <a:t>มีค</a:t>
                      </a:r>
                      <a:r>
                        <a:rPr lang="th-TH" sz="1000" u="none" strike="noStrike" dirty="0">
                          <a:effectLst/>
                        </a:rPr>
                        <a:t>.60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30/4/2560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บท60/30722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620,000.00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620,000.00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3821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22/5/2560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บท60/23051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เมย.60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620,000.00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31/5/2560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บท60/30809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405,000.00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405,000.00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266149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 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 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รวมทั้งปี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550,000.00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4,835,000.00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4,980,000.00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    405,000.00 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</a:tbl>
          </a:graphicData>
        </a:graphic>
      </p:graphicFrame>
      <p:sp>
        <p:nvSpPr>
          <p:cNvPr id="8" name="ลูกศรขวา 7">
            <a:hlinkClick r:id="rId2" action="ppaction://hlinkfile"/>
          </p:cNvPr>
          <p:cNvSpPr/>
          <p:nvPr/>
        </p:nvSpPr>
        <p:spPr>
          <a:xfrm>
            <a:off x="4343400" y="3733800"/>
            <a:ext cx="8260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3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467600" cy="685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 ค่าใช้จ่ายค้างจ่าย (ต่อ)</a:t>
            </a:r>
            <a:endParaRPr lang="th-TH" dirty="0"/>
          </a:p>
        </p:txBody>
      </p:sp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77363106"/>
              </p:ext>
            </p:extLst>
          </p:nvPr>
        </p:nvGraphicFramePr>
        <p:xfrm>
          <a:off x="685800" y="2209800"/>
          <a:ext cx="35814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764616436"/>
              </p:ext>
            </p:extLst>
          </p:nvPr>
        </p:nvGraphicFramePr>
        <p:xfrm>
          <a:off x="4191000" y="1219200"/>
          <a:ext cx="3886201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31793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391400" cy="838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ค่าสาธารณูปโภคค้างจ่าย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62000" y="1535113"/>
            <a:ext cx="76962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เอกสารประกอบการบันทึกบัญชี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46426444"/>
              </p:ext>
            </p:extLst>
          </p:nvPr>
        </p:nvGraphicFramePr>
        <p:xfrm>
          <a:off x="1066800" y="2590800"/>
          <a:ext cx="373380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ตัวแทนเนื้อหา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21225577"/>
              </p:ext>
            </p:extLst>
          </p:nvPr>
        </p:nvGraphicFramePr>
        <p:xfrm>
          <a:off x="1066800" y="4343400"/>
          <a:ext cx="3733800" cy="1554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ตัวแทนเนื้อหา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2629404"/>
              </p:ext>
            </p:extLst>
          </p:nvPr>
        </p:nvGraphicFramePr>
        <p:xfrm>
          <a:off x="4724400" y="2514600"/>
          <a:ext cx="3498415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2" name="ตัวแทนเนื้อหา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8274479"/>
              </p:ext>
            </p:extLst>
          </p:nvPr>
        </p:nvGraphicFramePr>
        <p:xfrm>
          <a:off x="4800601" y="4191000"/>
          <a:ext cx="3352799" cy="1858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28679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/>
          <a:lstStyle/>
          <a:p>
            <a:r>
              <a:rPr lang="th-TH" sz="4000" dirty="0" smtClean="0"/>
              <a:t>ค่าสาธารณูปโภคค้างจ่าย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14400" y="1535113"/>
            <a:ext cx="76200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การบันทึกบัญชี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74304606"/>
              </p:ext>
            </p:extLst>
          </p:nvPr>
        </p:nvGraphicFramePr>
        <p:xfrm>
          <a:off x="914400" y="2174875"/>
          <a:ext cx="7620000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55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ค่าสาธารณูปโภคค้างจ่าย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535113"/>
            <a:ext cx="7772400" cy="52228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ทะเบียนคุม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40742776"/>
              </p:ext>
            </p:extLst>
          </p:nvPr>
        </p:nvGraphicFramePr>
        <p:xfrm>
          <a:off x="838202" y="2174879"/>
          <a:ext cx="7772398" cy="39512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8817"/>
                <a:gridCol w="868817"/>
                <a:gridCol w="1784598"/>
                <a:gridCol w="1021449"/>
                <a:gridCol w="1103634"/>
                <a:gridCol w="1103634"/>
                <a:gridCol w="1021449"/>
              </a:tblGrid>
              <a:tr h="159893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 dirty="0">
                          <a:effectLst/>
                        </a:rPr>
                        <a:t>โรงพยาบาลสกลนคร</a:t>
                      </a:r>
                      <a:endParaRPr lang="th-TH" sz="9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59893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ทะเบียนคุมค่าไฟฟ้าค้างจ่าย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92925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วดป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เลขที่ใบสำคัญ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รายการ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ยอดยกมา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รับรายงาน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จ่าย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คงเหลือ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1/10/2559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ยอดยกมา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2,300,396.61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2,300,396.61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21/10/2559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บจ6020298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กย.59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2,300,396.61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31/10/2559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บท60/30109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2,268,271.50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2,268,271.50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24/11/2559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บจ60/20777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ตค.59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2,268,271.50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30/11/2559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บท60/30168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1,952,615.59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1,952,615.59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22/12/2559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บจ60/21059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พย.59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1,952,615.59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31/12/2559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บท60/30266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1,568,408.87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1,568,408.87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25/1/2560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บจ60/21436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ธค.59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 dirty="0">
                          <a:effectLst/>
                        </a:rPr>
                        <a:t>    1,568,408.87 </a:t>
                      </a:r>
                      <a:endParaRPr lang="th-TH" sz="9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31/1/2560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บท60/30412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 dirty="0">
                          <a:effectLst/>
                        </a:rPr>
                        <a:t>    1,563,859.17 </a:t>
                      </a:r>
                      <a:endParaRPr lang="th-TH" sz="9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1,563,859.17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22/2/2560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บจ60/21939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มค.60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1,563,859.17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28/2/2560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บท60/30555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1,481,276.46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1,481,276.46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20/3/2560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บจ60/22304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กพ.60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1,481,276.46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31/3/2560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บท60/30621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2,104,214.05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2,104,214.05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28/4/2560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บจ60/22793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มีค.60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2,104,214.05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30/4/2560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บท60/30722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2,146,479.61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2,146,479.61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22/5/2560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บจ60/23029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เมย.60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2,146,479.61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31/5/2560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บท60/30809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2,450,227.03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2,450,227.03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</a:tbl>
          </a:graphicData>
        </a:graphic>
      </p:graphicFrame>
      <p:sp>
        <p:nvSpPr>
          <p:cNvPr id="8" name="ลูกศรขวา 7">
            <a:hlinkClick r:id="rId2" action="ppaction://hlinkfile"/>
          </p:cNvPr>
          <p:cNvSpPr/>
          <p:nvPr/>
        </p:nvSpPr>
        <p:spPr>
          <a:xfrm>
            <a:off x="4495800" y="3733800"/>
            <a:ext cx="8260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543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15200" cy="1173162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 รายได้รับล่วงหน้า</a:t>
            </a:r>
            <a:br>
              <a:rPr lang="th-TH" sz="4000" b="1" dirty="0" smtClean="0"/>
            </a:br>
            <a:r>
              <a:rPr lang="th-TH" sz="2800" dirty="0" smtClean="0"/>
              <a:t>(</a:t>
            </a:r>
            <a:r>
              <a:rPr lang="en-US" sz="2800" dirty="0" smtClean="0"/>
              <a:t>Deferred Income</a:t>
            </a:r>
            <a:r>
              <a:rPr lang="th-TH" sz="3600" dirty="0" smtClean="0"/>
              <a:t>)</a:t>
            </a:r>
            <a:endParaRPr lang="en-US" sz="36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marL="457200" lvl="1" indent="0">
              <a:buNone/>
            </a:pPr>
            <a:r>
              <a:rPr lang="th-TH" dirty="0" smtClean="0"/>
              <a:t>	</a:t>
            </a:r>
            <a:r>
              <a:rPr lang="en-US" dirty="0" smtClean="0"/>
              <a:t>         </a:t>
            </a:r>
            <a:r>
              <a:rPr lang="th-TH" dirty="0" smtClean="0"/>
              <a:t>  </a:t>
            </a:r>
            <a:r>
              <a:rPr lang="th-TH" dirty="0"/>
              <a:t>จำนวนเงินที่หน่วยงานได้รับล่วงหน้าเป็น</a:t>
            </a:r>
            <a:r>
              <a:rPr lang="th-TH" dirty="0" smtClean="0"/>
              <a:t>ค่าสินทรัพย์หรือบริการที่</a:t>
            </a:r>
            <a:r>
              <a:rPr lang="th-TH" dirty="0"/>
              <a:t>หน่วยงานยังไม่ได้ส่งมอบสินทรัพย์หรือบริการให้ในขณะนั้น แต่จะส่งมอบให้ในอนาคต</a:t>
            </a:r>
            <a:endParaRPr lang="en-US" dirty="0"/>
          </a:p>
          <a:p>
            <a:pPr marL="0" indent="0">
              <a:buNone/>
            </a:pPr>
            <a:r>
              <a:rPr lang="en-US" sz="2800" dirty="0" smtClean="0"/>
              <a:t>        </a:t>
            </a:r>
            <a:r>
              <a:rPr lang="th-TH" sz="2800" dirty="0" smtClean="0"/>
              <a:t>  เป็น</a:t>
            </a:r>
            <a:r>
              <a:rPr lang="th-TH" sz="2800" dirty="0"/>
              <a:t>หนี้สินและภาระผูกพันของหน่วยงานที่จะต้องส่งมอบสินทรัพย์</a:t>
            </a:r>
            <a:r>
              <a:rPr lang="th-TH" sz="2800" dirty="0" smtClean="0"/>
              <a:t>หรือ </a:t>
            </a:r>
          </a:p>
          <a:p>
            <a:pPr marL="0" indent="0">
              <a:buNone/>
            </a:pPr>
            <a:r>
              <a:rPr lang="th-TH" sz="2800" dirty="0"/>
              <a:t> </a:t>
            </a:r>
            <a:r>
              <a:rPr lang="th-TH" sz="2800" dirty="0" smtClean="0"/>
              <a:t>       บริการ </a:t>
            </a:r>
            <a:r>
              <a:rPr lang="th-TH" sz="2800" dirty="0"/>
              <a:t>จึงจะถือว่าเป็นรายได้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5" name="วงรี 4"/>
          <p:cNvSpPr/>
          <p:nvPr/>
        </p:nvSpPr>
        <p:spPr>
          <a:xfrm>
            <a:off x="2209800" y="4343400"/>
            <a:ext cx="5334000" cy="16002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chemeClr val="tx1"/>
                </a:solidFill>
              </a:rPr>
              <a:t>การรับรู้  </a:t>
            </a:r>
            <a:r>
              <a:rPr lang="th-TH" sz="3200" dirty="0" smtClean="0">
                <a:solidFill>
                  <a:schemeClr val="tx1"/>
                </a:solidFill>
              </a:rPr>
              <a:t>เมื่อได้รับเงิน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9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304800"/>
            <a:ext cx="7010400" cy="990600"/>
          </a:xfrm>
        </p:spPr>
        <p:txBody>
          <a:bodyPr/>
          <a:lstStyle/>
          <a:p>
            <a:r>
              <a:rPr lang="th-TH" sz="4000" dirty="0" smtClean="0"/>
              <a:t>รายได้ค่ารักษาแรงงานต่างด้าวรับล่วงหน้า</a:t>
            </a:r>
            <a:endParaRPr lang="th-TH" sz="4000" dirty="0"/>
          </a:p>
        </p:txBody>
      </p:sp>
      <p:graphicFrame>
        <p:nvGraphicFramePr>
          <p:cNvPr id="7" name="ไดอะแกรม 6"/>
          <p:cNvGraphicFramePr/>
          <p:nvPr>
            <p:extLst>
              <p:ext uri="{D42A27DB-BD31-4B8C-83A1-F6EECF244321}">
                <p14:modId xmlns:p14="http://schemas.microsoft.com/office/powerpoint/2010/main" val="4291344175"/>
              </p:ext>
            </p:extLst>
          </p:nvPr>
        </p:nvGraphicFramePr>
        <p:xfrm>
          <a:off x="533400" y="1447800"/>
          <a:ext cx="8382000" cy="838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44856241"/>
              </p:ext>
            </p:extLst>
          </p:nvPr>
        </p:nvGraphicFramePr>
        <p:xfrm>
          <a:off x="457200" y="2174875"/>
          <a:ext cx="8001000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27100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7277100" cy="838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รายได้ค่ารักษาแรงงานต่างด้าวรับล่วงหน้า</a:t>
            </a:r>
            <a:endParaRPr lang="th-TH" sz="4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524000"/>
            <a:ext cx="80010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ลูกศรขวา 3">
            <a:hlinkClick r:id="rId3" action="ppaction://hlinkfile"/>
          </p:cNvPr>
          <p:cNvSpPr/>
          <p:nvPr/>
        </p:nvSpPr>
        <p:spPr>
          <a:xfrm>
            <a:off x="7931825" y="1516985"/>
            <a:ext cx="597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331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รายได้ค่ารักษาแรงงานต่างด้าว</a:t>
            </a:r>
            <a:endParaRPr lang="th-TH" sz="4000" dirty="0"/>
          </a:p>
        </p:txBody>
      </p:sp>
      <p:graphicFrame>
        <p:nvGraphicFramePr>
          <p:cNvPr id="8" name="ไดอะแกรม 7"/>
          <p:cNvGraphicFramePr/>
          <p:nvPr>
            <p:extLst>
              <p:ext uri="{D42A27DB-BD31-4B8C-83A1-F6EECF244321}">
                <p14:modId xmlns:p14="http://schemas.microsoft.com/office/powerpoint/2010/main" val="2774368513"/>
              </p:ext>
            </p:extLst>
          </p:nvPr>
        </p:nvGraphicFramePr>
        <p:xfrm>
          <a:off x="914400" y="1371600"/>
          <a:ext cx="77724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4269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239000" cy="1020762"/>
          </a:xfrm>
        </p:spPr>
        <p:txBody>
          <a:bodyPr/>
          <a:lstStyle/>
          <a:p>
            <a:r>
              <a:rPr lang="th-TH" sz="4000" dirty="0" smtClean="0"/>
              <a:t>รายได้ค่าบริการอื่นรับล่วงหน้า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295400"/>
            <a:ext cx="8001000" cy="838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ตัวอย่าง.. </a:t>
            </a:r>
          </a:p>
          <a:p>
            <a:r>
              <a:rPr lang="th-TH" b="0" dirty="0" smtClean="0"/>
              <a:t>( 1 ต.ค.61 รับเงินค่ากำจัดขยะติดเชื้อ ประจำเดือน ต.ค.61-ก.ย.62 จำนวนเงิน  3,600  บาท)</a:t>
            </a:r>
            <a:endParaRPr lang="th-TH" b="0" dirty="0"/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2413038"/>
              </p:ext>
            </p:extLst>
          </p:nvPr>
        </p:nvGraphicFramePr>
        <p:xfrm>
          <a:off x="457200" y="2133600"/>
          <a:ext cx="82296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456638867"/>
              </p:ext>
            </p:extLst>
          </p:nvPr>
        </p:nvGraphicFramePr>
        <p:xfrm>
          <a:off x="457200" y="4572000"/>
          <a:ext cx="8153400" cy="1630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3962400"/>
            <a:ext cx="7924800" cy="68586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สิ้นเดือน  ปรับปรุงเป็นรายได้ค่าบริการอื่น  1 เดือน จำนวน 300 บาท</a:t>
            </a:r>
          </a:p>
        </p:txBody>
      </p:sp>
    </p:spTree>
    <p:extLst>
      <p:ext uri="{BB962C8B-B14F-4D97-AF65-F5344CB8AC3E}">
        <p14:creationId xmlns:p14="http://schemas.microsoft.com/office/powerpoint/2010/main" val="176729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7162800" cy="838200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 </a:t>
            </a:r>
            <a:r>
              <a:rPr lang="th-TH" sz="4000" b="1" dirty="0" smtClean="0"/>
              <a:t>เจ้าหนี้</a:t>
            </a:r>
            <a:r>
              <a:rPr lang="th-TH" sz="4000" dirty="0" smtClean="0"/>
              <a:t>  (</a:t>
            </a:r>
            <a:r>
              <a:rPr lang="en-US" sz="4000" dirty="0" smtClean="0"/>
              <a:t>Account</a:t>
            </a:r>
            <a:r>
              <a:rPr lang="en-US" sz="4000" dirty="0"/>
              <a:t>s</a:t>
            </a:r>
            <a:r>
              <a:rPr lang="en-US" sz="4000" dirty="0" smtClean="0"/>
              <a:t> </a:t>
            </a:r>
            <a:r>
              <a:rPr lang="th-TH" sz="4000" dirty="0" smtClean="0"/>
              <a:t> </a:t>
            </a:r>
            <a:r>
              <a:rPr lang="en-US" sz="4000" dirty="0" smtClean="0"/>
              <a:t>Payable</a:t>
            </a:r>
            <a:r>
              <a:rPr lang="th-TH" sz="4000" dirty="0" smtClean="0"/>
              <a:t>)</a:t>
            </a:r>
            <a:r>
              <a:rPr lang="en-US" sz="4000" dirty="0" smtClean="0"/>
              <a:t> </a:t>
            </a:r>
            <a:endParaRPr lang="en-US" sz="40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419600"/>
          </a:xfrm>
        </p:spPr>
        <p:txBody>
          <a:bodyPr/>
          <a:lstStyle/>
          <a:p>
            <a:pPr marL="457200" lvl="1" indent="0">
              <a:buNone/>
            </a:pPr>
            <a:r>
              <a:rPr lang="th-TH" dirty="0" smtClean="0"/>
              <a:t>	</a:t>
            </a:r>
            <a:r>
              <a:rPr lang="th-TH" sz="2600" dirty="0" smtClean="0"/>
              <a:t>      ภาระ</a:t>
            </a:r>
            <a:r>
              <a:rPr lang="th-TH" sz="2600" dirty="0"/>
              <a:t>ผูกพันที่หน่วยงานมีต่อบุคคลภายนอก เช่น เจ้าหนี้การค้าจากการซื้อ</a:t>
            </a:r>
            <a:r>
              <a:rPr lang="th-TH" sz="2600" dirty="0" smtClean="0"/>
              <a:t>สินค้าหรือบริการ   </a:t>
            </a:r>
            <a:r>
              <a:rPr lang="th-TH" sz="2600" dirty="0"/>
              <a:t>เจ้าหนี้รายจ่ายประเภททุน  เจ้าหนี้อื่น </a:t>
            </a:r>
            <a:r>
              <a:rPr lang="th-TH" sz="2600" dirty="0" smtClean="0"/>
              <a:t>ๆ</a:t>
            </a:r>
            <a:endParaRPr lang="en-US" sz="2600" dirty="0"/>
          </a:p>
          <a:p>
            <a:pPr marL="0" indent="0">
              <a:buNone/>
            </a:pPr>
            <a:r>
              <a:rPr lang="th-TH" sz="2600" b="1" dirty="0" smtClean="0"/>
              <a:t>	การรับรู้</a:t>
            </a:r>
            <a:r>
              <a:rPr lang="th-TH" sz="2600" dirty="0" smtClean="0"/>
              <a:t>   </a:t>
            </a:r>
            <a:r>
              <a:rPr lang="th-TH" sz="2600" dirty="0"/>
              <a:t>เมื่อ</a:t>
            </a:r>
            <a:r>
              <a:rPr lang="th-TH" sz="2600" b="1" dirty="0"/>
              <a:t>ได้รับ</a:t>
            </a:r>
            <a:r>
              <a:rPr lang="th-TH" sz="2600" b="1" dirty="0" smtClean="0"/>
              <a:t>สินค้าหรือบริการ</a:t>
            </a:r>
            <a:r>
              <a:rPr lang="th-TH" sz="2600" b="1" dirty="0"/>
              <a:t>หรือสินทรัพย์</a:t>
            </a:r>
            <a:r>
              <a:rPr lang="th-TH" sz="2600" dirty="0"/>
              <a:t>จาก</a:t>
            </a:r>
            <a:r>
              <a:rPr lang="th-TH" sz="2600" dirty="0" smtClean="0"/>
              <a:t>ผู้ขายแล้ว</a:t>
            </a:r>
          </a:p>
          <a:p>
            <a:pPr marL="0" indent="0">
              <a:buNone/>
            </a:pPr>
            <a:endParaRPr lang="th-TH" sz="2600" dirty="0" smtClean="0"/>
          </a:p>
          <a:p>
            <a:pPr marL="0" indent="0">
              <a:buNone/>
            </a:pPr>
            <a:r>
              <a:rPr lang="th-TH" sz="2600" dirty="0" smtClean="0"/>
              <a:t> </a:t>
            </a:r>
            <a:endParaRPr lang="en-US" sz="2600" dirty="0"/>
          </a:p>
        </p:txBody>
      </p:sp>
      <p:sp>
        <p:nvSpPr>
          <p:cNvPr id="5" name="วงรี 4"/>
          <p:cNvSpPr/>
          <p:nvPr/>
        </p:nvSpPr>
        <p:spPr>
          <a:xfrm>
            <a:off x="1447800" y="3352800"/>
            <a:ext cx="6553200" cy="2286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th-TH" sz="2600" dirty="0" smtClean="0">
                <a:solidFill>
                  <a:schemeClr val="tx1"/>
                </a:solidFill>
              </a:rPr>
              <a:t>จุดที่หน่วยงานได้มีการตรวจรับเรียบร้อยแล้ว (คณะกรรมการตรวจรับลงลายมือชื่อรับของครบ</a:t>
            </a:r>
            <a:r>
              <a:rPr lang="th-TH" sz="2800" dirty="0" smtClean="0">
                <a:solidFill>
                  <a:schemeClr val="tx1"/>
                </a:solidFill>
              </a:rPr>
              <a:t>)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39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92"/>
    </mc:Choice>
    <mc:Fallback xmlns="">
      <p:transition spd="slow" advTm="9292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15200" cy="1173162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 เงินรับฝากและเงินประกัน</a:t>
            </a:r>
            <a:br>
              <a:rPr lang="th-TH" sz="4000" b="1" dirty="0" smtClean="0"/>
            </a:br>
            <a:r>
              <a:rPr lang="th-TH" sz="3600" dirty="0" smtClean="0"/>
              <a:t>(</a:t>
            </a:r>
            <a:r>
              <a:rPr lang="en-US" sz="3200" dirty="0" smtClean="0"/>
              <a:t>Deposit and Insurance</a:t>
            </a:r>
            <a:r>
              <a:rPr lang="th-TH" sz="3200" dirty="0" smtClean="0"/>
              <a:t>)</a:t>
            </a:r>
            <a:endParaRPr lang="en-US" sz="32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4267200"/>
          </a:xfrm>
        </p:spPr>
        <p:txBody>
          <a:bodyPr/>
          <a:lstStyle/>
          <a:p>
            <a:pPr marL="457200" lvl="1" indent="0">
              <a:buNone/>
            </a:pPr>
            <a:r>
              <a:rPr lang="th-TH" dirty="0" smtClean="0"/>
              <a:t>	</a:t>
            </a:r>
            <a:r>
              <a:rPr lang="en-US" dirty="0" smtClean="0"/>
              <a:t>  </a:t>
            </a:r>
            <a:r>
              <a:rPr lang="th-TH" dirty="0" smtClean="0"/>
              <a:t>  </a:t>
            </a:r>
            <a:r>
              <a:rPr lang="th-TH" dirty="0"/>
              <a:t>จำนวนเงินที่หน่วยงานได้รับฝากไว้  </a:t>
            </a:r>
            <a:r>
              <a:rPr lang="th-TH" dirty="0" smtClean="0"/>
              <a:t>อาจจะเป็นเงิน</a:t>
            </a:r>
            <a:r>
              <a:rPr lang="th-TH" dirty="0"/>
              <a:t>นอกงบประมาณประเภทเงินรับฝาก   เงินมัดจำประกันสัญญา  หรือเงินอื่น</a:t>
            </a:r>
            <a:r>
              <a:rPr lang="th-TH" dirty="0" smtClean="0"/>
              <a:t>ใด</a:t>
            </a:r>
            <a:r>
              <a:rPr lang="en-US" dirty="0" smtClean="0"/>
              <a:t> </a:t>
            </a:r>
            <a:r>
              <a:rPr lang="th-TH" dirty="0" smtClean="0"/>
              <a:t> </a:t>
            </a:r>
            <a:r>
              <a:rPr lang="th-TH" dirty="0"/>
              <a:t>ซึ่งจะต้องจ่ายคืนให้กับผู้ฝาก หรือเป็นเงินผ่านมือที่จะต้องส่งไปยังบุคคล</a:t>
            </a:r>
            <a:r>
              <a:rPr lang="th-TH" dirty="0" smtClean="0"/>
              <a:t>ที่สาม  </a:t>
            </a:r>
            <a:r>
              <a:rPr lang="th-TH" dirty="0"/>
              <a:t>จะบันทึกเป็นหนี้สินไว้ จนกว่าจะมีการจ่ายคืน หรือจ่ายต่อไปยังบุคคลที่สาม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5" name="วงรี 4"/>
          <p:cNvSpPr/>
          <p:nvPr/>
        </p:nvSpPr>
        <p:spPr>
          <a:xfrm>
            <a:off x="1905000" y="4038600"/>
            <a:ext cx="5638800" cy="16002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chemeClr val="tx1"/>
                </a:solidFill>
              </a:rPr>
              <a:t>การรับรู้  </a:t>
            </a:r>
            <a:r>
              <a:rPr lang="th-TH" sz="3200" dirty="0" smtClean="0">
                <a:solidFill>
                  <a:schemeClr val="tx1"/>
                </a:solidFill>
              </a:rPr>
              <a:t>เมื่อได้รับเงิน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6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6781800" cy="10366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เงินรับฝากอื่น(หมุนเวียน)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85800" y="1447800"/>
            <a:ext cx="7696200" cy="639762"/>
          </a:xfrm>
        </p:spPr>
        <p:txBody>
          <a:bodyPr/>
          <a:lstStyle/>
          <a:p>
            <a:r>
              <a:rPr lang="th-TH" dirty="0" smtClean="0"/>
              <a:t>เงินช่วยเหลือเบื้องต้นกรณีผู้ให้บริการได้รับความเสียหายจากการให้บริการ</a:t>
            </a:r>
            <a:endParaRPr lang="th-TH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7620000" cy="15589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h-TH" dirty="0" smtClean="0"/>
              <a:t>เมื่อได้รับโอนเงิน จาก </a:t>
            </a:r>
            <a:r>
              <a:rPr lang="th-TH" dirty="0" err="1" smtClean="0"/>
              <a:t>สป.สช</a:t>
            </a:r>
            <a:r>
              <a:rPr lang="th-TH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Dr. </a:t>
            </a:r>
            <a:r>
              <a:rPr lang="th-TH" dirty="0" smtClean="0"/>
              <a:t>เงินฝากธนาคารนอกงบประมาณ-ออมทรัพย์ (1101030102.101)</a:t>
            </a:r>
          </a:p>
          <a:p>
            <a:pPr marL="0" indent="0">
              <a:buNone/>
            </a:pPr>
            <a:r>
              <a:rPr lang="en-US" dirty="0" smtClean="0"/>
              <a:t>	Cr. </a:t>
            </a:r>
            <a:r>
              <a:rPr lang="th-TH" dirty="0" smtClean="0"/>
              <a:t>เงินรับฝากอื่น(หมุนเวียน) (2111020199.105)</a:t>
            </a:r>
            <a:endParaRPr lang="th-TH" dirty="0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85800" y="3962400"/>
            <a:ext cx="7620000" cy="1828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h-TH" dirty="0" smtClean="0"/>
              <a:t>เมื่อจ่ายเงิน</a:t>
            </a:r>
          </a:p>
          <a:p>
            <a:pPr marL="0" indent="0">
              <a:buNone/>
            </a:pPr>
            <a:r>
              <a:rPr lang="en-US" dirty="0" smtClean="0"/>
              <a:t>Dr. </a:t>
            </a:r>
            <a:r>
              <a:rPr lang="th-TH" dirty="0" smtClean="0"/>
              <a:t>เงินรับฝากอื่น (หมุนเวียน) (2111020199.105)</a:t>
            </a:r>
          </a:p>
          <a:p>
            <a:pPr marL="0" indent="0">
              <a:buNone/>
            </a:pPr>
            <a:r>
              <a:rPr lang="en-US" dirty="0" smtClean="0"/>
              <a:t>        Cr. </a:t>
            </a:r>
            <a:r>
              <a:rPr lang="th-TH" dirty="0" smtClean="0"/>
              <a:t>เงินฝากธนาคารนอกงบประมาณ-ออมทรัพย์ (1101030102.101)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7495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6248400" cy="6858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เงินรับฝากกองทุน </a:t>
            </a:r>
            <a:r>
              <a:rPr lang="en-US" dirty="0" err="1" smtClean="0"/>
              <a:t>uc</a:t>
            </a:r>
            <a:endParaRPr lang="th-TH" dirty="0"/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57589727"/>
              </p:ext>
            </p:extLst>
          </p:nvPr>
        </p:nvGraphicFramePr>
        <p:xfrm>
          <a:off x="477982" y="1280318"/>
          <a:ext cx="40386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ตัวแทนเนื้อหา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08442315"/>
              </p:ext>
            </p:extLst>
          </p:nvPr>
        </p:nvGraphicFramePr>
        <p:xfrm>
          <a:off x="4724400" y="1447800"/>
          <a:ext cx="40386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21" name="ลูกศรเชื่อมต่อแบบตรง 20"/>
          <p:cNvCxnSpPr/>
          <p:nvPr/>
        </p:nvCxnSpPr>
        <p:spPr>
          <a:xfrm>
            <a:off x="4495800" y="1752600"/>
            <a:ext cx="1066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/>
          <p:nvPr/>
        </p:nvCxnSpPr>
        <p:spPr>
          <a:xfrm>
            <a:off x="4495800" y="1752600"/>
            <a:ext cx="106680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ลูกศรเชื่อมต่อแบบตรง 26"/>
          <p:cNvCxnSpPr/>
          <p:nvPr/>
        </p:nvCxnSpPr>
        <p:spPr>
          <a:xfrm>
            <a:off x="4495800" y="2819400"/>
            <a:ext cx="990600" cy="1676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ลูกศรเชื่อมต่อแบบตรง 28"/>
          <p:cNvCxnSpPr/>
          <p:nvPr/>
        </p:nvCxnSpPr>
        <p:spPr>
          <a:xfrm>
            <a:off x="4495800" y="4114800"/>
            <a:ext cx="9906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>
            <a:off x="4495800" y="5257800"/>
            <a:ext cx="1066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19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เงินรับฝากกองทุน </a:t>
            </a:r>
            <a:r>
              <a:rPr lang="en-US" dirty="0" err="1" smtClean="0"/>
              <a:t>uc</a:t>
            </a:r>
            <a:endParaRPr lang="th-TH" dirty="0"/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44043813"/>
              </p:ext>
            </p:extLst>
          </p:nvPr>
        </p:nvGraphicFramePr>
        <p:xfrm>
          <a:off x="477982" y="1280318"/>
          <a:ext cx="40386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ตัวแทนเนื้อหา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30197993"/>
              </p:ext>
            </p:extLst>
          </p:nvPr>
        </p:nvGraphicFramePr>
        <p:xfrm>
          <a:off x="4724400" y="2438400"/>
          <a:ext cx="4038600" cy="327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0" name="กลุ่ม 9"/>
          <p:cNvGrpSpPr/>
          <p:nvPr/>
        </p:nvGrpSpPr>
        <p:grpSpPr>
          <a:xfrm>
            <a:off x="5119315" y="1300610"/>
            <a:ext cx="3312729" cy="1025976"/>
            <a:chOff x="3940" y="-199766"/>
            <a:chExt cx="4034659" cy="3286683"/>
          </a:xfrm>
        </p:grpSpPr>
        <p:sp>
          <p:nvSpPr>
            <p:cNvPr id="11" name="สี่เหลี่ยมผืนผ้ามุมมน 10"/>
            <p:cNvSpPr/>
            <p:nvPr/>
          </p:nvSpPr>
          <p:spPr>
            <a:xfrm>
              <a:off x="3940" y="-199766"/>
              <a:ext cx="4034659" cy="1822435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th-TH" sz="2400" dirty="0" smtClean="0"/>
                <a:t>เมื่อโอนเงินให้ รพ.สต.</a:t>
              </a:r>
              <a:endParaRPr lang="th-TH" sz="2400" dirty="0"/>
            </a:p>
          </p:txBody>
        </p:sp>
        <p:sp>
          <p:nvSpPr>
            <p:cNvPr id="12" name="สี่เหลี่ยมผืนผ้ามุมมน 4"/>
            <p:cNvSpPr/>
            <p:nvPr/>
          </p:nvSpPr>
          <p:spPr>
            <a:xfrm>
              <a:off x="162364" y="158424"/>
              <a:ext cx="3717811" cy="29284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lvl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6500" kern="1200" dirty="0"/>
            </a:p>
          </p:txBody>
        </p:sp>
      </p:grpSp>
      <p:sp>
        <p:nvSpPr>
          <p:cNvPr id="3" name="ลูกศรลง 2"/>
          <p:cNvSpPr/>
          <p:nvPr/>
        </p:nvSpPr>
        <p:spPr>
          <a:xfrm>
            <a:off x="6581709" y="1898065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501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เงินกองทุนประกันสังคม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535113"/>
            <a:ext cx="80010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b="0" dirty="0" smtClean="0"/>
              <a:t>คู่สัญญาหลัก (</a:t>
            </a:r>
            <a:r>
              <a:rPr lang="en-US" b="0" dirty="0" smtClean="0"/>
              <a:t>Main Contractor</a:t>
            </a:r>
            <a:r>
              <a:rPr lang="th-TH" b="0" dirty="0" smtClean="0"/>
              <a:t>) รับเงินจากกองทุนประกันสังคม</a:t>
            </a:r>
            <a:endParaRPr lang="th-TH" b="0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88015458"/>
              </p:ext>
            </p:extLst>
          </p:nvPr>
        </p:nvGraphicFramePr>
        <p:xfrm>
          <a:off x="533400" y="2209800"/>
          <a:ext cx="624840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87879228"/>
              </p:ext>
            </p:extLst>
          </p:nvPr>
        </p:nvGraphicFramePr>
        <p:xfrm>
          <a:off x="609600" y="4724400"/>
          <a:ext cx="6019800" cy="1787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85800" y="3733800"/>
            <a:ext cx="7924800" cy="9445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b="0" dirty="0" smtClean="0"/>
              <a:t>คู่สัญญาหลัก (</a:t>
            </a:r>
            <a:r>
              <a:rPr lang="en-US" b="0" dirty="0" smtClean="0"/>
              <a:t>Main Contractor</a:t>
            </a:r>
            <a:r>
              <a:rPr lang="th-TH" b="0" dirty="0" smtClean="0"/>
              <a:t>)จัดสรรเงินค่าบริหารจัดการ 5</a:t>
            </a:r>
            <a:r>
              <a:rPr lang="en-US" b="0" dirty="0" smtClean="0"/>
              <a:t>% </a:t>
            </a:r>
            <a:r>
              <a:rPr lang="th-TH" b="0" dirty="0" smtClean="0"/>
              <a:t>ซึ่งคู่สัญญาหลักเป็นผู้ดูแลเงินบริหารจัดการ </a:t>
            </a:r>
            <a:endParaRPr lang="th-TH" b="0" dirty="0"/>
          </a:p>
        </p:txBody>
      </p:sp>
      <p:graphicFrame>
        <p:nvGraphicFramePr>
          <p:cNvPr id="7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92090507"/>
              </p:ext>
            </p:extLst>
          </p:nvPr>
        </p:nvGraphicFramePr>
        <p:xfrm>
          <a:off x="6781800" y="2209800"/>
          <a:ext cx="177328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0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10475235"/>
              </p:ext>
            </p:extLst>
          </p:nvPr>
        </p:nvGraphicFramePr>
        <p:xfrm>
          <a:off x="6767940" y="4883810"/>
          <a:ext cx="177328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419995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เงินกองทุนประกันสังคม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295400"/>
            <a:ext cx="80010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b="0" dirty="0" smtClean="0"/>
              <a:t>คู่สัญญาหลัก (</a:t>
            </a:r>
            <a:r>
              <a:rPr lang="en-US" b="0" dirty="0" smtClean="0"/>
              <a:t>Main Contractor</a:t>
            </a:r>
            <a:r>
              <a:rPr lang="th-TH" b="0" dirty="0" smtClean="0"/>
              <a:t>) จ่ายเงินบริหารจัดการเป็นค่าใช้จ่ายต่าง ๆ</a:t>
            </a:r>
            <a:endParaRPr lang="th-TH" b="0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45039567"/>
              </p:ext>
            </p:extLst>
          </p:nvPr>
        </p:nvGraphicFramePr>
        <p:xfrm>
          <a:off x="533400" y="1981200"/>
          <a:ext cx="62484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82562260"/>
              </p:ext>
            </p:extLst>
          </p:nvPr>
        </p:nvGraphicFramePr>
        <p:xfrm>
          <a:off x="609600" y="4724400"/>
          <a:ext cx="6019800" cy="1787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85800" y="3810000"/>
            <a:ext cx="7924800" cy="7921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b="0" dirty="0" smtClean="0"/>
              <a:t>คู่สัญญาหลัก (</a:t>
            </a:r>
            <a:r>
              <a:rPr lang="en-US" b="0" dirty="0" smtClean="0"/>
              <a:t>Main Contractor</a:t>
            </a:r>
            <a:r>
              <a:rPr lang="th-TH" b="0" dirty="0" smtClean="0"/>
              <a:t>) ปรับปรุงเงินรับฝากบริหารจัดการเป็นรายได้</a:t>
            </a:r>
            <a:endParaRPr lang="th-TH" b="0" dirty="0"/>
          </a:p>
        </p:txBody>
      </p:sp>
      <p:graphicFrame>
        <p:nvGraphicFramePr>
          <p:cNvPr id="7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03499526"/>
              </p:ext>
            </p:extLst>
          </p:nvPr>
        </p:nvGraphicFramePr>
        <p:xfrm>
          <a:off x="6781800" y="2057400"/>
          <a:ext cx="177328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19288614"/>
              </p:ext>
            </p:extLst>
          </p:nvPr>
        </p:nvGraphicFramePr>
        <p:xfrm>
          <a:off x="6781800" y="4772975"/>
          <a:ext cx="187026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57049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315200" cy="76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เงินกองทุนประกันสังคม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0010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sz="2200" dirty="0" smtClean="0"/>
              <a:t>หน่วยบริการหลัก (</a:t>
            </a:r>
            <a:r>
              <a:rPr lang="en-US" sz="2200" dirty="0" smtClean="0"/>
              <a:t>Main Contractor</a:t>
            </a:r>
            <a:r>
              <a:rPr lang="th-TH" sz="2200" dirty="0" smtClean="0"/>
              <a:t>) ได้รับเงินโอนเงิน </a:t>
            </a:r>
            <a:r>
              <a:rPr lang="en-US" sz="2200" dirty="0" err="1" smtClean="0"/>
              <a:t>Adj</a:t>
            </a:r>
            <a:r>
              <a:rPr lang="en-US" sz="2200" dirty="0" smtClean="0"/>
              <a:t> RW </a:t>
            </a:r>
            <a:r>
              <a:rPr lang="th-TH" sz="2200" dirty="0" smtClean="0"/>
              <a:t>มากกว่าหรือเท่ากับ 2</a:t>
            </a:r>
            <a:endParaRPr lang="th-TH" sz="2200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33400" y="2209800"/>
            <a:ext cx="7924800" cy="2286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Dr. </a:t>
            </a:r>
            <a:r>
              <a:rPr lang="th-TH" dirty="0" smtClean="0"/>
              <a:t>เงินฝากธนาคารนอกงบประมาณรอจัดสรร-ออมทรัพย์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     (1101030102.102)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       </a:t>
            </a:r>
            <a:r>
              <a:rPr lang="en-US" dirty="0" smtClean="0"/>
              <a:t>Cr.</a:t>
            </a:r>
            <a:r>
              <a:rPr lang="th-TH" dirty="0" smtClean="0"/>
              <a:t>เงินกองทุนประกันสังคม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             (2111020199.301)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1244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7010400" cy="76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เงินรับฝากกองทุนแรงงานต่างด้าว</a:t>
            </a:r>
            <a:endParaRPr lang="th-TH" sz="4000" dirty="0"/>
          </a:p>
        </p:txBody>
      </p:sp>
      <p:graphicFrame>
        <p:nvGraphicFramePr>
          <p:cNvPr id="7" name="ไดอะแกรม 6"/>
          <p:cNvGraphicFramePr/>
          <p:nvPr>
            <p:extLst>
              <p:ext uri="{D42A27DB-BD31-4B8C-83A1-F6EECF244321}">
                <p14:modId xmlns:p14="http://schemas.microsoft.com/office/powerpoint/2010/main" val="4051512964"/>
              </p:ext>
            </p:extLst>
          </p:nvPr>
        </p:nvGraphicFramePr>
        <p:xfrm>
          <a:off x="533400" y="1447800"/>
          <a:ext cx="8382000" cy="838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87834477"/>
              </p:ext>
            </p:extLst>
          </p:nvPr>
        </p:nvGraphicFramePr>
        <p:xfrm>
          <a:off x="609600" y="2286000"/>
          <a:ext cx="80010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80777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6781800" cy="838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เงินรับฝากกองทุนแรงงานต่างด้าว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85800" y="1447800"/>
            <a:ext cx="7543800" cy="533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โอนเงินรับฝากกองทุนแรงงานต่างด้าว ให้  ส่วนกลาง</a:t>
            </a: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04218380"/>
              </p:ext>
            </p:extLst>
          </p:nvPr>
        </p:nvGraphicFramePr>
        <p:xfrm>
          <a:off x="533400" y="1981200"/>
          <a:ext cx="8001000" cy="198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769201586"/>
              </p:ext>
            </p:extLst>
          </p:nvPr>
        </p:nvGraphicFramePr>
        <p:xfrm>
          <a:off x="457200" y="4495800"/>
          <a:ext cx="8153400" cy="205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85800" y="3886200"/>
            <a:ext cx="7696200" cy="609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โอนเงินรับฝากกองทุนแรงงานต่างให้  สำนักงานสาธารณสุขจังหวัด</a:t>
            </a:r>
          </a:p>
        </p:txBody>
      </p:sp>
    </p:spTree>
    <p:extLst>
      <p:ext uri="{BB962C8B-B14F-4D97-AF65-F5344CB8AC3E}">
        <p14:creationId xmlns:p14="http://schemas.microsoft.com/office/powerpoint/2010/main" val="40750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เงินมัดจำประกันสัญญา(หน่วยเบิกจ่าย)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535113"/>
            <a:ext cx="80010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เมื่อได้รับเงินมัดจำประกันสัญญาจากบุคคลภายนอก และ นำเงินฝากคลัง</a:t>
            </a:r>
            <a:endParaRPr lang="th-TH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57218250"/>
              </p:ext>
            </p:extLst>
          </p:nvPr>
        </p:nvGraphicFramePr>
        <p:xfrm>
          <a:off x="457200" y="2174875"/>
          <a:ext cx="807720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21926096"/>
              </p:ext>
            </p:extLst>
          </p:nvPr>
        </p:nvGraphicFramePr>
        <p:xfrm>
          <a:off x="533400" y="3851325"/>
          <a:ext cx="8001000" cy="1787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67209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457200"/>
            <a:ext cx="6781800" cy="838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>
                <a:solidFill>
                  <a:prstClr val="black"/>
                </a:solidFill>
              </a:rPr>
              <a:t>เจ้าหนี้การค้า</a:t>
            </a:r>
            <a:endParaRPr lang="th-TH" sz="4000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1066800" y="1876063"/>
            <a:ext cx="7467600" cy="4297363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lvl="0" indent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600" dirty="0" smtClean="0">
                <a:solidFill>
                  <a:prstClr val="black"/>
                </a:solidFill>
                <a:latin typeface="Bookman Old Style"/>
                <a:ea typeface="Calibri"/>
              </a:rPr>
              <a:t>         	  จำนวน</a:t>
            </a:r>
            <a:r>
              <a:rPr lang="th-TH" sz="2600" dirty="0">
                <a:solidFill>
                  <a:prstClr val="black"/>
                </a:solidFill>
                <a:latin typeface="Bookman Old Style"/>
                <a:ea typeface="Calibri"/>
              </a:rPr>
              <a:t>เงินที่หน่วยงานเป็นหนี้หน่วยงานต่าง ๆ หรือบุคคลภายนอกในการจัดซื้อและจัดจ้างเพื่อหาสินค้าและบริการ  โดยได้ตรวจรับสินค้าหรือบริการและได้รับใบแจ้งหนี้แล้วแต่ยังไม่ได้ชำระหนี้</a:t>
            </a:r>
            <a:r>
              <a:rPr lang="th-TH" sz="2600" dirty="0" smtClean="0">
                <a:solidFill>
                  <a:prstClr val="black"/>
                </a:solidFill>
                <a:latin typeface="Bookman Old Style"/>
                <a:ea typeface="Calibri"/>
              </a:rPr>
              <a:t>นั้น</a:t>
            </a:r>
          </a:p>
          <a:p>
            <a:pPr marL="0" lvl="0" indent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th-TH" sz="2600" dirty="0" smtClean="0">
              <a:solidFill>
                <a:prstClr val="black"/>
              </a:solidFill>
              <a:latin typeface="Bookman Old Style"/>
              <a:ea typeface="Calibri"/>
            </a:endParaRPr>
          </a:p>
          <a:p>
            <a:pPr marL="0" lvl="0" indent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 smtClean="0">
                <a:solidFill>
                  <a:prstClr val="black"/>
                </a:solidFill>
                <a:latin typeface="Bookman Old Style"/>
                <a:ea typeface="Calibri"/>
              </a:rPr>
              <a:t>		</a:t>
            </a:r>
            <a:r>
              <a:rPr lang="en-US" sz="2600" u="sng" dirty="0" smtClean="0">
                <a:solidFill>
                  <a:prstClr val="black"/>
                </a:solidFill>
                <a:latin typeface="Bookman Old Style"/>
                <a:ea typeface="Calibri"/>
              </a:rPr>
              <a:t>Flow chart</a:t>
            </a:r>
            <a:endParaRPr lang="th-TH" sz="2600" u="sng" dirty="0" smtClean="0">
              <a:solidFill>
                <a:prstClr val="black"/>
              </a:solidFill>
              <a:latin typeface="Bookman Old Style"/>
              <a:ea typeface="Calibri"/>
            </a:endParaRPr>
          </a:p>
          <a:p>
            <a:pPr marL="0" lvl="0" indent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600" dirty="0">
              <a:solidFill>
                <a:prstClr val="black"/>
              </a:solidFill>
              <a:ea typeface="Calibri"/>
              <a:cs typeface="Cordia New"/>
            </a:endParaRP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11" name="ลูกศรขวา 10">
            <a:hlinkClick r:id="rId2" action="ppaction://hlinkfile"/>
          </p:cNvPr>
          <p:cNvSpPr/>
          <p:nvPr/>
        </p:nvSpPr>
        <p:spPr>
          <a:xfrm>
            <a:off x="4953000" y="3664525"/>
            <a:ext cx="874523" cy="720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1733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5"/>
    </mc:Choice>
    <mc:Fallback xmlns="">
      <p:transition spd="slow" advTm="2795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เงินมัดจำประกันสัญญา(หน่วยเบิกจ่าย)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535113"/>
            <a:ext cx="79248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เมื่อถอนเงินฝากคลังเพื่อรอจ่ายเงินมัดจำประกันสัญญา ให้กับบุคคลภายนอก</a:t>
            </a:r>
            <a:endParaRPr lang="th-TH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30764248"/>
              </p:ext>
            </p:extLst>
          </p:nvPr>
        </p:nvGraphicFramePr>
        <p:xfrm>
          <a:off x="457200" y="2174875"/>
          <a:ext cx="807720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89486008"/>
              </p:ext>
            </p:extLst>
          </p:nvPr>
        </p:nvGraphicFramePr>
        <p:xfrm>
          <a:off x="609600" y="4800600"/>
          <a:ext cx="8001000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4114800"/>
            <a:ext cx="7917875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เมื่อจ่ายเงินมัดจำประกันสัญญา ให้กับบุคคลภายนอก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0736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ไดอะแกรม 17"/>
          <p:cNvGraphicFramePr/>
          <p:nvPr>
            <p:extLst>
              <p:ext uri="{D42A27DB-BD31-4B8C-83A1-F6EECF244321}">
                <p14:modId xmlns:p14="http://schemas.microsoft.com/office/powerpoint/2010/main" val="1321694250"/>
              </p:ext>
            </p:extLst>
          </p:nvPr>
        </p:nvGraphicFramePr>
        <p:xfrm>
          <a:off x="762000" y="1447800"/>
          <a:ext cx="44196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ไดอะแกรม 13"/>
          <p:cNvGraphicFramePr/>
          <p:nvPr>
            <p:extLst>
              <p:ext uri="{D42A27DB-BD31-4B8C-83A1-F6EECF244321}">
                <p14:modId xmlns:p14="http://schemas.microsoft.com/office/powerpoint/2010/main" val="3341374750"/>
              </p:ext>
            </p:extLst>
          </p:nvPr>
        </p:nvGraphicFramePr>
        <p:xfrm>
          <a:off x="5029200" y="1752600"/>
          <a:ext cx="3505200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ตัวแทนเนื้อหา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146984696"/>
              </p:ext>
            </p:extLst>
          </p:nvPr>
        </p:nvGraphicFramePr>
        <p:xfrm>
          <a:off x="762000" y="3733800"/>
          <a:ext cx="79248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15200" cy="1219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3600" b="1" dirty="0" smtClean="0"/>
              <a:t> </a:t>
            </a:r>
            <a:r>
              <a:rPr lang="th-TH" sz="4000" b="1" dirty="0" smtClean="0"/>
              <a:t>หนี้สินหมุนเวียนอื่น</a:t>
            </a:r>
            <a:br>
              <a:rPr lang="th-TH" sz="4000" b="1" dirty="0" smtClean="0"/>
            </a:br>
            <a:r>
              <a:rPr lang="th-TH" sz="2800" b="1" dirty="0" smtClean="0"/>
              <a:t> </a:t>
            </a:r>
            <a:r>
              <a:rPr lang="th-TH" sz="2800" dirty="0" smtClean="0"/>
              <a:t>(</a:t>
            </a:r>
            <a:r>
              <a:rPr lang="en-US" sz="2800" dirty="0" smtClean="0"/>
              <a:t>Other Current Liabilities</a:t>
            </a:r>
            <a:r>
              <a:rPr lang="th-TH" sz="3200" dirty="0" smtClean="0"/>
              <a:t>)</a:t>
            </a:r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239077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010400" cy="109696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4000" b="1" dirty="0" smtClean="0"/>
              <a:t> เงินยืม</a:t>
            </a:r>
            <a:br>
              <a:rPr lang="th-TH" sz="4000" b="1" dirty="0" smtClean="0"/>
            </a:br>
            <a:r>
              <a:rPr lang="th-TH" sz="3200" dirty="0" smtClean="0"/>
              <a:t>(ระยะเวลาชำระคืนมากกว่า 1 ปี)</a:t>
            </a:r>
            <a:endParaRPr lang="th-TH" sz="32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447800"/>
            <a:ext cx="7620000" cy="533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เมื่อรับเงินจากหน่วยบริการที่ให้ยืม</a:t>
            </a:r>
            <a:endParaRPr lang="th-TH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75937172"/>
              </p:ext>
            </p:extLst>
          </p:nvPr>
        </p:nvGraphicFramePr>
        <p:xfrm>
          <a:off x="838200" y="1981200"/>
          <a:ext cx="76962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838200" y="3962400"/>
            <a:ext cx="7620000" cy="609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เมื่อจ่ายคืนเงินยืม</a:t>
            </a:r>
            <a:endParaRPr lang="th-TH" dirty="0"/>
          </a:p>
        </p:txBody>
      </p:sp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741885931"/>
              </p:ext>
            </p:extLst>
          </p:nvPr>
        </p:nvGraphicFramePr>
        <p:xfrm>
          <a:off x="762000" y="4572000"/>
          <a:ext cx="78486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2148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304800"/>
            <a:ext cx="6858000" cy="132556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 </a:t>
            </a:r>
            <a:r>
              <a:rPr lang="th-TH" sz="4000" b="1" dirty="0" smtClean="0"/>
              <a:t>รายได้รอการรับรู้</a:t>
            </a:r>
            <a:br>
              <a:rPr lang="th-TH" sz="4000" b="1" dirty="0" smtClean="0"/>
            </a:br>
            <a:r>
              <a:rPr lang="th-TH" sz="4000" b="1" dirty="0" smtClean="0"/>
              <a:t> </a:t>
            </a:r>
            <a:r>
              <a:rPr lang="th-TH" sz="3200" dirty="0" smtClean="0"/>
              <a:t>(</a:t>
            </a:r>
            <a:r>
              <a:rPr lang="en-US" sz="3200" dirty="0" smtClean="0"/>
              <a:t>Deferred Income</a:t>
            </a:r>
            <a:r>
              <a:rPr lang="th-TH" sz="3200" dirty="0" smtClean="0"/>
              <a:t>)</a:t>
            </a:r>
            <a:endParaRPr lang="th-TH" sz="32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038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h-TH" dirty="0" smtClean="0"/>
              <a:t>	รายได้ที่หน่วยงานได้รับบางประเภทเพื่อสนับสนุนการดำเนินงานของหน่วยงานให้บรรลุวัตถุประสงค์ หรือได้รับบริจาค ถ้าหน่วยงานได้รับแล้วไม่ว่าจะเป็นเงินสดหรือได้รับเป็นสินทรัพย์แต่หน่วยงานยังไม่อาจรับรู้เป็นรายได้ จากเงินช่วยเหลือหรือเงินบริจาคได้ ให้ตั้งพักไว้เป็นรายได้รอการรับรู้ แล้วค่อยทยอยตัดบัญชีเป็นรายได้ตามเกณฑ์ที่เป็นระบบและสมเหตุสมผล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4345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7010400" cy="990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รายได้จากกองทุน </a:t>
            </a:r>
            <a:r>
              <a:rPr lang="en-US" sz="4000" dirty="0" smtClean="0"/>
              <a:t>UC</a:t>
            </a:r>
            <a:r>
              <a:rPr lang="th-TH" sz="4000" dirty="0" smtClean="0"/>
              <a:t> รอการรับรู้</a:t>
            </a:r>
            <a:endParaRPr lang="th-TH" sz="4000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8574157"/>
              </p:ext>
            </p:extLst>
          </p:nvPr>
        </p:nvGraphicFramePr>
        <p:xfrm>
          <a:off x="457200" y="1295400"/>
          <a:ext cx="4040188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419600" y="2646215"/>
            <a:ext cx="4041775" cy="34037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th-TH" dirty="0" smtClean="0"/>
          </a:p>
          <a:p>
            <a:pPr marL="0" indent="0">
              <a:buNone/>
            </a:pPr>
            <a:r>
              <a:rPr lang="en-US" sz="3200" dirty="0" smtClean="0"/>
              <a:t>Dr. </a:t>
            </a:r>
            <a:r>
              <a:rPr lang="th-TH" sz="3200" dirty="0" smtClean="0"/>
              <a:t>รายได้กองทุน</a:t>
            </a:r>
            <a:r>
              <a:rPr lang="en-US" sz="3200" dirty="0" smtClean="0"/>
              <a:t>UC</a:t>
            </a:r>
            <a:r>
              <a:rPr lang="th-TH" sz="3200" dirty="0" smtClean="0"/>
              <a:t>รอการรับรู้   </a:t>
            </a:r>
          </a:p>
          <a:p>
            <a:pPr marL="0" indent="0">
              <a:buNone/>
            </a:pPr>
            <a:r>
              <a:rPr lang="th-TH" sz="3200" dirty="0"/>
              <a:t> </a:t>
            </a:r>
            <a:r>
              <a:rPr lang="th-TH" sz="3200" dirty="0" smtClean="0"/>
              <a:t>        (2109010199.201)</a:t>
            </a:r>
          </a:p>
          <a:p>
            <a:pPr marL="0" indent="0">
              <a:buNone/>
            </a:pPr>
            <a:r>
              <a:rPr lang="en-US" sz="3200" dirty="0" smtClean="0"/>
              <a:t>      Cr. </a:t>
            </a:r>
            <a:r>
              <a:rPr lang="th-TH" sz="3200" dirty="0" smtClean="0"/>
              <a:t>รายได้กองทุน </a:t>
            </a:r>
            <a:r>
              <a:rPr lang="en-US" sz="3200" dirty="0" smtClean="0"/>
              <a:t>UC</a:t>
            </a:r>
            <a:r>
              <a:rPr lang="th-TH" sz="3200" dirty="0" smtClean="0"/>
              <a:t> อื่น</a:t>
            </a:r>
          </a:p>
          <a:p>
            <a:pPr marL="0" indent="0">
              <a:buNone/>
            </a:pPr>
            <a:r>
              <a:rPr lang="th-TH" sz="3200" dirty="0" smtClean="0"/>
              <a:t>              (4301020105.228)</a:t>
            </a:r>
            <a:endParaRPr lang="th-TH" sz="3200" dirty="0"/>
          </a:p>
        </p:txBody>
      </p:sp>
      <p:sp>
        <p:nvSpPr>
          <p:cNvPr id="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343400" y="1219200"/>
            <a:ext cx="4114800" cy="79216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0" dirty="0" smtClean="0"/>
              <a:t>ปรับปรุงเป็นรายได้จากกองทุน</a:t>
            </a:r>
            <a:r>
              <a:rPr lang="en-US" b="0" dirty="0" err="1" smtClean="0"/>
              <a:t>uc</a:t>
            </a:r>
            <a:r>
              <a:rPr lang="th-TH" b="0" dirty="0" smtClean="0"/>
              <a:t> เมื่อมีการจ่ายเงิน เท่ากับ ค่าใช้จ่ายโครงการ </a:t>
            </a:r>
            <a:r>
              <a:rPr lang="en-US" b="0" dirty="0" smtClean="0"/>
              <a:t>UC</a:t>
            </a:r>
            <a:endParaRPr lang="th-TH" b="0" dirty="0"/>
          </a:p>
        </p:txBody>
      </p:sp>
      <p:sp>
        <p:nvSpPr>
          <p:cNvPr id="5" name="ลูกศรลง 4"/>
          <p:cNvSpPr/>
          <p:nvPr/>
        </p:nvSpPr>
        <p:spPr>
          <a:xfrm>
            <a:off x="6400800" y="2050470"/>
            <a:ext cx="484632" cy="568035"/>
          </a:xfrm>
          <a:prstGeom prst="downArrow">
            <a:avLst>
              <a:gd name="adj1" fmla="val 38565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663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6858000" cy="9144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รายได้จากการช่วยเหลือรอรับรู้</a:t>
            </a:r>
            <a:endParaRPr lang="th-TH" sz="4000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82551501"/>
              </p:ext>
            </p:extLst>
          </p:nvPr>
        </p:nvGraphicFramePr>
        <p:xfrm>
          <a:off x="533400" y="1828800"/>
          <a:ext cx="3733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419600" y="3048000"/>
            <a:ext cx="4041775" cy="3001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th-TH" dirty="0" smtClean="0"/>
          </a:p>
          <a:p>
            <a:pPr marL="0" indent="0">
              <a:buNone/>
            </a:pPr>
            <a:r>
              <a:rPr lang="en-US" sz="2800" dirty="0" smtClean="0"/>
              <a:t>Dr. </a:t>
            </a:r>
            <a:r>
              <a:rPr lang="th-TH" sz="2800" dirty="0" smtClean="0"/>
              <a:t>รายได้การช่วยเหลือรอการรับรู้   </a:t>
            </a:r>
          </a:p>
          <a:p>
            <a:pPr marL="0" indent="0">
              <a:buNone/>
            </a:pPr>
            <a:r>
              <a:rPr lang="th-TH" sz="2800" dirty="0"/>
              <a:t> </a:t>
            </a:r>
            <a:r>
              <a:rPr lang="th-TH" sz="2800" dirty="0" smtClean="0"/>
              <a:t>        (2109010199.101)</a:t>
            </a:r>
          </a:p>
          <a:p>
            <a:pPr marL="0" indent="0">
              <a:buNone/>
            </a:pPr>
            <a:r>
              <a:rPr lang="en-US" sz="2800" dirty="0" smtClean="0"/>
              <a:t>       Cr. </a:t>
            </a:r>
            <a:r>
              <a:rPr lang="th-TH" sz="2800" dirty="0" smtClean="0"/>
              <a:t>รายได้การช่วยเหลือเพื่อการ </a:t>
            </a:r>
          </a:p>
          <a:p>
            <a:pPr marL="0" indent="0">
              <a:buNone/>
            </a:pPr>
            <a:r>
              <a:rPr lang="th-TH" sz="2800" dirty="0"/>
              <a:t> </a:t>
            </a:r>
            <a:r>
              <a:rPr lang="th-TH" sz="2800" dirty="0" smtClean="0"/>
              <a:t>              ดำเนินงานจาก </a:t>
            </a:r>
            <a:r>
              <a:rPr lang="th-TH" sz="2800" dirty="0" err="1" smtClean="0"/>
              <a:t>อปท</a:t>
            </a:r>
            <a:r>
              <a:rPr lang="th-TH" sz="2800" dirty="0" smtClean="0"/>
              <a:t>.                          </a:t>
            </a:r>
          </a:p>
          <a:p>
            <a:pPr marL="0" indent="0">
              <a:buNone/>
            </a:pPr>
            <a:r>
              <a:rPr lang="th-TH" sz="2800" dirty="0"/>
              <a:t> </a:t>
            </a:r>
            <a:r>
              <a:rPr lang="th-TH" sz="2800" dirty="0" smtClean="0"/>
              <a:t>              (4301020106.101)</a:t>
            </a:r>
            <a:endParaRPr lang="th-TH" sz="2800" dirty="0"/>
          </a:p>
        </p:txBody>
      </p:sp>
      <p:sp>
        <p:nvSpPr>
          <p:cNvPr id="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343400" y="1219200"/>
            <a:ext cx="41148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0" dirty="0" smtClean="0"/>
              <a:t>ปรับปรุงเป็นรายได้จากการช่วยเหลือ ฯ เมื่อมีการจ่ายเงิน เท่ากับ ค่าใช้จ่ายโครงการ (เงินนอกงบประมาณ)</a:t>
            </a:r>
            <a:endParaRPr lang="th-TH" b="0" dirty="0"/>
          </a:p>
        </p:txBody>
      </p:sp>
      <p:sp>
        <p:nvSpPr>
          <p:cNvPr id="5" name="ลูกศรลง 4"/>
          <p:cNvSpPr/>
          <p:nvPr/>
        </p:nvSpPr>
        <p:spPr>
          <a:xfrm>
            <a:off x="6158335" y="2431475"/>
            <a:ext cx="484632" cy="5558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827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457200"/>
            <a:ext cx="7010400" cy="762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รายได้จากเงินบริจาครอการรับรู้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153400" cy="63976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  เมื่อได้รับเงิน  (บริจาคแบบมีวัตถุประสงค์)</a:t>
            </a:r>
            <a:endParaRPr lang="th-TH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8153400" cy="129540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dirty="0" smtClean="0"/>
              <a:t>   </a:t>
            </a:r>
            <a:r>
              <a:rPr lang="en-US" dirty="0" smtClean="0"/>
              <a:t>  Dr. </a:t>
            </a:r>
            <a:r>
              <a:rPr lang="th-TH" dirty="0" smtClean="0"/>
              <a:t>เงินฝากธนาคาร</a:t>
            </a:r>
          </a:p>
          <a:p>
            <a:pPr marL="0" indent="0">
              <a:buNone/>
            </a:pPr>
            <a:r>
              <a:rPr lang="en-US" dirty="0" smtClean="0"/>
              <a:t>         Cr. </a:t>
            </a:r>
            <a:r>
              <a:rPr lang="th-TH" dirty="0" smtClean="0"/>
              <a:t>รายได้จากเงินบริจาครอการรับรู้ (2213010101.101)</a:t>
            </a:r>
            <a:endParaRPr lang="th-TH" dirty="0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57200" y="4419600"/>
            <a:ext cx="8153400" cy="152400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Dr. </a:t>
            </a:r>
            <a:r>
              <a:rPr lang="th-TH" dirty="0" smtClean="0"/>
              <a:t>รายได้จากเงินบริจาครอการรับรู้  (2213010101.101)</a:t>
            </a:r>
          </a:p>
          <a:p>
            <a:pPr marL="0" indent="0">
              <a:buNone/>
            </a:pPr>
            <a:r>
              <a:rPr lang="en-US" dirty="0" smtClean="0"/>
              <a:t>Cr. </a:t>
            </a:r>
            <a:r>
              <a:rPr lang="th-TH" dirty="0" smtClean="0"/>
              <a:t>รายได้จากการรับบริจาคเงินสดและรายการเทียบเท่าเงินสด (4302030101.101)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7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3682633"/>
            <a:ext cx="8153400" cy="584567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เมื่อจ่ายเงินตามวัตถุประสงค์ ให้บันทึกปรับปรุงรับรู้เป็นรายได้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0792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47800" y="533400"/>
            <a:ext cx="6553200" cy="88423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รายได้อื่นรอการรับรู้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229600" cy="63976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การรับบริจาคเป็นทรัพย์สิน (อาคารและครุภัณฑ์ มูลค่าตั้งแต่ 5,000 บาทขึ้นไป)</a:t>
            </a:r>
            <a:endParaRPr lang="th-TH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362200"/>
            <a:ext cx="8229600" cy="1863725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dirty="0" smtClean="0"/>
              <a:t>   เมื่อได้รับบริจาค</a:t>
            </a:r>
          </a:p>
          <a:p>
            <a:pPr marL="0" indent="0">
              <a:buNone/>
            </a:pPr>
            <a:r>
              <a:rPr lang="en-US" dirty="0" smtClean="0"/>
              <a:t>  Dr. </a:t>
            </a:r>
            <a:r>
              <a:rPr lang="th-TH" dirty="0" smtClean="0"/>
              <a:t> อาคาร.... (ตามประเภท) </a:t>
            </a:r>
            <a:r>
              <a:rPr lang="en-US" dirty="0" smtClean="0"/>
              <a:t>Interface </a:t>
            </a:r>
            <a:r>
              <a:rPr lang="th-TH" dirty="0" smtClean="0"/>
              <a:t>(1205050101.101-109) 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 ครุภัณฑ์....(ตามประเภท) </a:t>
            </a:r>
            <a:r>
              <a:rPr lang="en-US" dirty="0" smtClean="0"/>
              <a:t>Interface</a:t>
            </a:r>
            <a:r>
              <a:rPr lang="th-TH" dirty="0" smtClean="0"/>
              <a:t> (1206170101.101-110)</a:t>
            </a:r>
          </a:p>
          <a:p>
            <a:pPr marL="0" indent="0">
              <a:buNone/>
            </a:pPr>
            <a:r>
              <a:rPr lang="en-US" dirty="0" smtClean="0"/>
              <a:t>               Cr. </a:t>
            </a:r>
            <a:r>
              <a:rPr lang="th-TH" dirty="0" smtClean="0"/>
              <a:t>รายได้อื่นรอการรับรู้  (2213010101.103)</a:t>
            </a:r>
            <a:endParaRPr lang="th-TH" dirty="0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533400" y="4800600"/>
            <a:ext cx="8077200" cy="1401763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Dr. </a:t>
            </a:r>
            <a:r>
              <a:rPr lang="th-TH" dirty="0" smtClean="0"/>
              <a:t>รายได้อื่นรอการรับรู้  (2213010101.103)</a:t>
            </a:r>
          </a:p>
          <a:p>
            <a:pPr marL="0" indent="0">
              <a:buNone/>
            </a:pPr>
            <a:r>
              <a:rPr lang="en-US" dirty="0" smtClean="0"/>
              <a:t>         Cr. </a:t>
            </a:r>
            <a:r>
              <a:rPr lang="th-TH" dirty="0" smtClean="0"/>
              <a:t>รายได้จากการรับบริจาคสินทรัพย์อื่น (4302030101.102)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7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4191000"/>
            <a:ext cx="8077200" cy="584567"/>
          </a:xfrm>
        </p:spPr>
        <p:txBody>
          <a:bodyPr/>
          <a:lstStyle/>
          <a:p>
            <a:r>
              <a:rPr lang="th-TH" dirty="0" smtClean="0"/>
              <a:t>ปรับปรุงตัดบัญชีเป็นรายได้ตามมูลค่าของค่าเสื่อมราคาของสินทรัพย์ที่ได้รับบริจาค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9134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609600"/>
            <a:ext cx="6705600" cy="838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dirty="0" smtClean="0"/>
              <a:t>รายได้อื่นรอการรับรู้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229600" cy="63976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การรับบริจาคเป็นสินทรัพย์ (วัสดุ และ ครุภัณฑ์ มูลค่าต่ำกว่า 5,000 บาท)</a:t>
            </a:r>
            <a:endParaRPr lang="th-TH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33400" y="2438400"/>
            <a:ext cx="8153400" cy="342900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dirty="0" smtClean="0"/>
              <a:t>   เมื่อได้รับบริจาค</a:t>
            </a:r>
          </a:p>
          <a:p>
            <a:pPr marL="0" indent="0">
              <a:buNone/>
            </a:pPr>
            <a:r>
              <a:rPr lang="en-US" dirty="0" smtClean="0"/>
              <a:t>  Dr.  </a:t>
            </a:r>
            <a:r>
              <a:rPr lang="th-TH" dirty="0" smtClean="0"/>
              <a:t>วัสดุ.......(ตามประเภท.ต้นทุนขาย)  (1105010103.102-109) 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 วัสดุ.......(ตามประเภท..ค่าวัสดุ)  (1105010105.105-115)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</a:t>
            </a:r>
            <a:r>
              <a:rPr lang="en-US" dirty="0" smtClean="0"/>
              <a:t>Dr.  </a:t>
            </a:r>
            <a:r>
              <a:rPr lang="th-TH" dirty="0" smtClean="0"/>
              <a:t>ครุภัณฑ์ต่ำกว่าเกณฑ์  (5104030206.101))</a:t>
            </a:r>
          </a:p>
          <a:p>
            <a:pPr marL="0" indent="0">
              <a:buNone/>
            </a:pPr>
            <a:r>
              <a:rPr lang="en-US" dirty="0" smtClean="0"/>
              <a:t>                    Cr. </a:t>
            </a:r>
            <a:r>
              <a:rPr lang="th-TH" dirty="0" smtClean="0"/>
              <a:t>รายได้จากการรับบริจาคสินทรัพย์อื่น   (4302030101.102)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1204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หัวใจ 1"/>
          <p:cNvSpPr/>
          <p:nvPr/>
        </p:nvSpPr>
        <p:spPr>
          <a:xfrm>
            <a:off x="2362200" y="2133600"/>
            <a:ext cx="4191000" cy="31242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Thank You 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772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010400" cy="944562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เจ้าหนี้การค้า</a:t>
            </a:r>
            <a:endParaRPr lang="en-US" sz="4000" b="1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7696200" cy="76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เอกสารประกอบการบันทึก</a:t>
            </a:r>
            <a:r>
              <a:rPr lang="th-TH" dirty="0" smtClean="0"/>
              <a:t>บัญชี. (แนวทางตรวจสอบบัญชี </a:t>
            </a:r>
            <a:r>
              <a:rPr lang="en-US" dirty="0" smtClean="0"/>
              <a:t>Version 6</a:t>
            </a:r>
            <a:r>
              <a:rPr lang="th-TH" dirty="0" smtClean="0"/>
              <a:t>).</a:t>
            </a:r>
            <a:endParaRPr lang="th-TH" dirty="0" smtClean="0"/>
          </a:p>
        </p:txBody>
      </p:sp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01039042"/>
              </p:ext>
            </p:extLst>
          </p:nvPr>
        </p:nvGraphicFramePr>
        <p:xfrm>
          <a:off x="533400" y="2209800"/>
          <a:ext cx="78486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4647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3"/>
    </mc:Choice>
    <mc:Fallback xmlns="">
      <p:transition spd="slow" advTm="693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7010400" cy="762000"/>
          </a:xfr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เจ้าหนี้การค้า</a:t>
            </a:r>
            <a:endParaRPr lang="en-US" sz="4000" b="1" dirty="0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85801" y="1524000"/>
            <a:ext cx="8001000" cy="6508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การบันทึกบัญชี</a:t>
            </a:r>
            <a:endParaRPr lang="en-US" dirty="0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85801" y="2174875"/>
            <a:ext cx="8001000" cy="39512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dirty="0" smtClean="0"/>
              <a:t>Dr.</a:t>
            </a:r>
            <a:r>
              <a:rPr lang="th-TH" dirty="0" smtClean="0"/>
              <a:t>   วัสดุ.....(ตามประเภท)....</a:t>
            </a:r>
          </a:p>
          <a:p>
            <a:pPr marL="0" indent="0">
              <a:buNone/>
            </a:pPr>
            <a:r>
              <a:rPr lang="th-TH" dirty="0" smtClean="0"/>
              <a:t>          ครุภัณฑ์....(ตามประเภท)..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อาคารและสิ่งปลูกสร้าง.....(ตามประเภท)..</a:t>
            </a:r>
          </a:p>
          <a:p>
            <a:pPr marL="0" indent="0">
              <a:buNone/>
            </a:pPr>
            <a:r>
              <a:rPr lang="th-TH" dirty="0" smtClean="0"/>
              <a:t>          ค่าจ้างเหมา / ค่าซ่อมแซม....(</a:t>
            </a:r>
            <a:r>
              <a:rPr lang="th-TH" dirty="0"/>
              <a:t>ตามประเภท)</a:t>
            </a:r>
          </a:p>
          <a:p>
            <a:pPr marL="0" indent="0">
              <a:buNone/>
            </a:pPr>
            <a:r>
              <a:rPr lang="en-US" dirty="0" smtClean="0"/>
              <a:t>                Cr.</a:t>
            </a:r>
            <a:r>
              <a:rPr lang="th-TH" dirty="0" smtClean="0"/>
              <a:t>  </a:t>
            </a:r>
            <a:r>
              <a:rPr lang="th-TH" dirty="0"/>
              <a:t>เจ้าหนี้.....(ตามประเภท</a:t>
            </a:r>
            <a:r>
              <a:rPr lang="th-TH" dirty="0" smtClean="0"/>
              <a:t>)</a:t>
            </a:r>
          </a:p>
          <a:p>
            <a:pPr marL="0" indent="0">
              <a:buNone/>
            </a:pPr>
            <a:endParaRPr lang="th-TH" dirty="0"/>
          </a:p>
          <a:p>
            <a:pPr marL="0" indent="0">
              <a:buNone/>
            </a:pPr>
            <a:r>
              <a:rPr lang="th-TH" b="1" dirty="0" smtClean="0"/>
              <a:t>คำอธิบายรายการ  </a:t>
            </a:r>
            <a:r>
              <a:rPr lang="th-TH" dirty="0"/>
              <a:t>(รับรายงานเจ้าหนี้ค่าวัสดุ/ครุภัณฑ์..(ตามประเภท</a:t>
            </a:r>
            <a:r>
              <a:rPr lang="th-TH" dirty="0" smtClean="0"/>
              <a:t>)  จากกลุ่มงานเภสัชกรรม/</a:t>
            </a:r>
            <a:r>
              <a:rPr lang="en-US" dirty="0" smtClean="0"/>
              <a:t>Lab/</a:t>
            </a:r>
            <a:r>
              <a:rPr lang="th-TH" dirty="0" smtClean="0"/>
              <a:t>งานพัสดุ/ฝ่ายการพยาบาล)</a:t>
            </a:r>
            <a:endParaRPr lang="th-TH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04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24"/>
    </mc:Choice>
    <mc:Fallback xmlns="">
      <p:transition spd="slow" advTm="35724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เจ้าหนี้การค้า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79248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เมื่อชำระเงิน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15683399"/>
              </p:ext>
            </p:extLst>
          </p:nvPr>
        </p:nvGraphicFramePr>
        <p:xfrm>
          <a:off x="457200" y="2174875"/>
          <a:ext cx="7924800" cy="2244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461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180"/>
    </mc:Choice>
    <mc:Fallback xmlns="">
      <p:transition spd="slow" advTm="6318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/>
          <a:lstStyle/>
          <a:p>
            <a:r>
              <a:rPr lang="th-TH" sz="4000" dirty="0" smtClean="0"/>
              <a:t>เจ้าหนี้การค้า</a:t>
            </a:r>
            <a:br>
              <a:rPr lang="th-TH" sz="4000" dirty="0" smtClean="0"/>
            </a:br>
            <a:r>
              <a:rPr lang="th-TH" dirty="0" smtClean="0"/>
              <a:t> </a:t>
            </a:r>
            <a:r>
              <a:rPr lang="th-TH" sz="2400" dirty="0" smtClean="0"/>
              <a:t>(ตัวอย่างใบส่งของ/ใบตรวจรับ)</a:t>
            </a:r>
            <a:endParaRPr lang="th-TH" sz="2400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3034352"/>
              </p:ext>
            </p:extLst>
          </p:nvPr>
        </p:nvGraphicFramePr>
        <p:xfrm>
          <a:off x="1371600" y="1524000"/>
          <a:ext cx="66294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999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12"/>
    </mc:Choice>
    <mc:Fallback xmlns="">
      <p:transition spd="slow" advTm="14112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3472</TotalTime>
  <Words>4278</Words>
  <Application>Microsoft Office PowerPoint</Application>
  <PresentationFormat>นำเสนอทางหน้าจอ (4:3)</PresentationFormat>
  <Paragraphs>866</Paragraphs>
  <Slides>59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59</vt:i4>
      </vt:variant>
    </vt:vector>
  </HeadingPairs>
  <TitlesOfParts>
    <vt:vector size="60" baseType="lpstr">
      <vt:lpstr>Office Theme</vt:lpstr>
      <vt:lpstr>งานนำเสนอ PowerPoint</vt:lpstr>
      <vt:lpstr>หนี้สิน (Liability)</vt:lpstr>
      <vt:lpstr>หนี้สิน (Liability)</vt:lpstr>
      <vt:lpstr> เจ้าหนี้  (Accounts  Payable) </vt:lpstr>
      <vt:lpstr>เจ้าหนี้การค้า</vt:lpstr>
      <vt:lpstr>เจ้าหนี้การค้า</vt:lpstr>
      <vt:lpstr>เจ้าหนี้การค้า</vt:lpstr>
      <vt:lpstr>เจ้าหนี้การค้า</vt:lpstr>
      <vt:lpstr>เจ้าหนี้การค้า  (ตัวอย่างใบส่งของ/ใบตรวจรับ)</vt:lpstr>
      <vt:lpstr>เจ้าหนี้การค้า (ทะเบียนคุม)</vt:lpstr>
      <vt:lpstr>เจ้าหนี้ค่ารักษาพยาบาลตามจ่าย</vt:lpstr>
      <vt:lpstr>เจ้าหนี้ค่ารักษาพยาบาลตามจ่าย uc opนอกcup ในจังหวัด กรณีค่ารักษาพยาบาล = จำนวนเรียกเก็บ </vt:lpstr>
      <vt:lpstr>เจ้าหนี้ค่ารักษาพยาบาลตามจ่าย uc opนอกcup ในจังหวัด กรณีค่ารักษาพยาบาล สูงกว่า จำนวนเรียกเก็บ </vt:lpstr>
      <vt:lpstr>เจ้าหนี้ค่ารักษาพยาบาลตามจ่าย uc opนอกcup ในจังหวัด กรณีค่ารักษาพยาบาล ต่ำกว่า จำนวนเรียกเก็บ </vt:lpstr>
      <vt:lpstr>เจ้าหนี้ค่ารักษาพยาบาลตามจ่าย uc opนอกcup ในจังหวัด โรงพยาบาลที่รับส่งต่อยกหนี้ให้</vt:lpstr>
      <vt:lpstr>เจ้าหนี้ค่ารักษาพยาบาลตามจ่าย(ทะเบียนคุม)</vt:lpstr>
      <vt:lpstr>เจ้าหนี้ค่ารักษาพยาบาลตามจ่าย uc opนอกcup ต่างจังหวัด (สปสช.เป็นผู้หักชำระบัญชีระหว่างกัน (Clearing house) แทนหน่วยบริการระจำ)</vt:lpstr>
      <vt:lpstr>งานนำเสนอ PowerPoint</vt:lpstr>
      <vt:lpstr>งานนำเสนอ PowerPoint</vt:lpstr>
      <vt:lpstr>เจ้าหนี้ค่ารักษาพยาบาลตามจ่ายuc opนอกcupต่างจังหวัด กันเงินไว้ให้ สปสช.เป็นผู้หักชำระบัญชีระหว่างกัน(Clearing house) แทนหน่วยบริการประจำ)</vt:lpstr>
      <vt:lpstr>เจ้าหนี้ค่ารักษาแรงงานต่างด้าว</vt:lpstr>
      <vt:lpstr>เจ้าหนี้ค่ารักษา-บุคคลผู้มีปัญหาสถานะและสิทธิ</vt:lpstr>
      <vt:lpstr>เจ้าหนี้ค่ารักษา-บุคคลผู้มีปัญหาสถานะและสิทธิ</vt:lpstr>
      <vt:lpstr> ค่าใช้จ่ายค้างจ่าย (Accrued Expense)</vt:lpstr>
      <vt:lpstr> ค่าใช้จ่ายค้างจ่าย</vt:lpstr>
      <vt:lpstr>ค่าตอบแทนค้างจ่าย</vt:lpstr>
      <vt:lpstr>ค่าตอบแทนค้างจ่าย</vt:lpstr>
      <vt:lpstr>ค่าตอบแทนค้างจ่าย</vt:lpstr>
      <vt:lpstr>ค่าตอบแทนค้างจ่าย</vt:lpstr>
      <vt:lpstr>ค่าตอบแทนค้างจ่าย</vt:lpstr>
      <vt:lpstr> ค่าใช้จ่ายค้างจ่าย (ต่อ)</vt:lpstr>
      <vt:lpstr>ค่าสาธารณูปโภคค้างจ่าย</vt:lpstr>
      <vt:lpstr>ค่าสาธารณูปโภคค้างจ่าย</vt:lpstr>
      <vt:lpstr>ค่าสาธารณูปโภคค้างจ่าย</vt:lpstr>
      <vt:lpstr> รายได้รับล่วงหน้า (Deferred Income)</vt:lpstr>
      <vt:lpstr>รายได้ค่ารักษาแรงงานต่างด้าวรับล่วงหน้า</vt:lpstr>
      <vt:lpstr>รายได้ค่ารักษาแรงงานต่างด้าวรับล่วงหน้า</vt:lpstr>
      <vt:lpstr>รายได้ค่ารักษาแรงงานต่างด้าว</vt:lpstr>
      <vt:lpstr>รายได้ค่าบริการอื่นรับล่วงหน้า</vt:lpstr>
      <vt:lpstr> เงินรับฝากและเงินประกัน (Deposit and Insurance)</vt:lpstr>
      <vt:lpstr>เงินรับฝากอื่น(หมุนเวียน)</vt:lpstr>
      <vt:lpstr>เงินรับฝากกองทุน uc</vt:lpstr>
      <vt:lpstr>เงินรับฝากกองทุน uc</vt:lpstr>
      <vt:lpstr>เงินกองทุนประกันสังคม</vt:lpstr>
      <vt:lpstr>เงินกองทุนประกันสังคม</vt:lpstr>
      <vt:lpstr>เงินกองทุนประกันสังคม</vt:lpstr>
      <vt:lpstr>เงินรับฝากกองทุนแรงงานต่างด้าว</vt:lpstr>
      <vt:lpstr>เงินรับฝากกองทุนแรงงานต่างด้าว</vt:lpstr>
      <vt:lpstr>เงินมัดจำประกันสัญญา(หน่วยเบิกจ่าย)</vt:lpstr>
      <vt:lpstr>เงินมัดจำประกันสัญญา(หน่วยเบิกจ่าย)</vt:lpstr>
      <vt:lpstr> หนี้สินหมุนเวียนอื่น  (Other Current Liabilities)</vt:lpstr>
      <vt:lpstr> เงินยืม (ระยะเวลาชำระคืนมากกว่า 1 ปี)</vt:lpstr>
      <vt:lpstr> รายได้รอการรับรู้  (Deferred Income)</vt:lpstr>
      <vt:lpstr>รายได้จากกองทุน UC รอการรับรู้</vt:lpstr>
      <vt:lpstr>รายได้จากการช่วยเหลือรอรับรู้</vt:lpstr>
      <vt:lpstr>รายได้จากเงินบริจาครอการรับรู้</vt:lpstr>
      <vt:lpstr>รายได้อื่นรอการรับรู้</vt:lpstr>
      <vt:lpstr>รายได้อื่นรอการรับรู้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การจัดทำบัญชีเจ้าหนี้การค้า ค่าใช้จ่ายค้างจ่ายและหนี้สินอื่น ๆ</dc:title>
  <dc:creator>admin</dc:creator>
  <cp:lastModifiedBy>accont</cp:lastModifiedBy>
  <cp:revision>435</cp:revision>
  <dcterms:created xsi:type="dcterms:W3CDTF">2019-02-05T13:36:14Z</dcterms:created>
  <dcterms:modified xsi:type="dcterms:W3CDTF">2019-02-26T15:40:19Z</dcterms:modified>
</cp:coreProperties>
</file>